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0" r:id="rId3"/>
    <p:sldId id="262" r:id="rId4"/>
    <p:sldId id="277" r:id="rId5"/>
    <p:sldId id="271" r:id="rId6"/>
    <p:sldId id="263" r:id="rId7"/>
    <p:sldId id="258" r:id="rId8"/>
    <p:sldId id="260" r:id="rId9"/>
    <p:sldId id="261" r:id="rId10"/>
    <p:sldId id="264" r:id="rId11"/>
    <p:sldId id="274" r:id="rId12"/>
    <p:sldId id="265" r:id="rId13"/>
    <p:sldId id="266" r:id="rId14"/>
    <p:sldId id="272" r:id="rId15"/>
    <p:sldId id="268" r:id="rId16"/>
    <p:sldId id="275"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05B0DF-2853-4F15-8B5B-024EFB0AB28F}">
          <p14:sldIdLst>
            <p14:sldId id="257"/>
          </p14:sldIdLst>
        </p14:section>
        <p14:section name="Untitled Section" id="{1C62795F-34D7-475E-8D94-9D117D680197}">
          <p14:sldIdLst>
            <p14:sldId id="270"/>
            <p14:sldId id="262"/>
            <p14:sldId id="277"/>
            <p14:sldId id="271"/>
            <p14:sldId id="263"/>
            <p14:sldId id="258"/>
            <p14:sldId id="260"/>
            <p14:sldId id="261"/>
            <p14:sldId id="264"/>
            <p14:sldId id="274"/>
            <p14:sldId id="265"/>
            <p14:sldId id="266"/>
            <p14:sldId id="272"/>
            <p14:sldId id="268"/>
            <p14:sldId id="275"/>
            <p14:sldId id="269"/>
          </p14:sldIdLst>
        </p14:section>
      </p14:sectionLst>
    </p:ext>
    <p:ext uri="{EFAFB233-063F-42B5-8137-9DF3F51BA10A}">
      <p15:sldGuideLst xmlns:p15="http://schemas.microsoft.com/office/powerpoint/2012/main">
        <p15:guide id="2" pos="3817" userDrawn="1">
          <p15:clr>
            <a:srgbClr val="A4A3A4"/>
          </p15:clr>
        </p15:guide>
        <p15:guide id="3" orient="horz" pos="213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FFFF"/>
    <a:srgbClr val="0E647C"/>
    <a:srgbClr val="0D8BFF"/>
    <a:srgbClr val="D64550"/>
    <a:srgbClr val="D4DADC"/>
    <a:srgbClr val="F0F1F0"/>
    <a:srgbClr val="FCFCFC"/>
    <a:srgbClr val="F1F1F1"/>
    <a:srgbClr val="E0E1E5"/>
    <a:srgbClr val="64D3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9" autoAdjust="0"/>
    <p:restoredTop sz="94673" autoAdjust="0"/>
  </p:normalViewPr>
  <p:slideViewPr>
    <p:cSldViewPr snapToGrid="0">
      <p:cViewPr varScale="1">
        <p:scale>
          <a:sx n="82" d="100"/>
          <a:sy n="82" d="100"/>
        </p:scale>
        <p:origin x="720" y="72"/>
      </p:cViewPr>
      <p:guideLst>
        <p:guide pos="3817"/>
        <p:guide orient="horz" pos="2137"/>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E0C3B-4359-3004-7461-D8410CE328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C9ACC1E-375A-0CCD-8A54-095A4FA0C7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23F5976-7C93-95EC-1EA7-F00BECE08FD8}"/>
              </a:ext>
            </a:extLst>
          </p:cNvPr>
          <p:cNvSpPr>
            <a:spLocks noGrp="1"/>
          </p:cNvSpPr>
          <p:nvPr>
            <p:ph type="dt" sz="half" idx="10"/>
          </p:nvPr>
        </p:nvSpPr>
        <p:spPr/>
        <p:txBody>
          <a:bodyPr/>
          <a:lstStyle/>
          <a:p>
            <a:fld id="{99ABCD17-3F79-463A-919C-52B18D9572C5}" type="datetimeFigureOut">
              <a:rPr lang="en-CA" smtClean="0"/>
              <a:t>2022-09-01</a:t>
            </a:fld>
            <a:endParaRPr lang="en-CA"/>
          </a:p>
        </p:txBody>
      </p:sp>
      <p:sp>
        <p:nvSpPr>
          <p:cNvPr id="5" name="Footer Placeholder 4">
            <a:extLst>
              <a:ext uri="{FF2B5EF4-FFF2-40B4-BE49-F238E27FC236}">
                <a16:creationId xmlns:a16="http://schemas.microsoft.com/office/drawing/2014/main" id="{870EA3E9-5B7B-4DF1-CBC3-9844EA65DB7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1FD6960-F99B-20F7-9447-FDFCF506BB34}"/>
              </a:ext>
            </a:extLst>
          </p:cNvPr>
          <p:cNvSpPr>
            <a:spLocks noGrp="1"/>
          </p:cNvSpPr>
          <p:nvPr>
            <p:ph type="sldNum" sz="quarter" idx="12"/>
          </p:nvPr>
        </p:nvSpPr>
        <p:spPr/>
        <p:txBody>
          <a:bodyPr/>
          <a:lstStyle/>
          <a:p>
            <a:fld id="{AEA56A74-60C4-495E-9828-C402DBA96FBB}" type="slidenum">
              <a:rPr lang="en-CA" smtClean="0"/>
              <a:t>‹#›</a:t>
            </a:fld>
            <a:endParaRPr lang="en-CA"/>
          </a:p>
        </p:txBody>
      </p:sp>
    </p:spTree>
    <p:extLst>
      <p:ext uri="{BB962C8B-B14F-4D97-AF65-F5344CB8AC3E}">
        <p14:creationId xmlns:p14="http://schemas.microsoft.com/office/powerpoint/2010/main" val="383617748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543FF-D268-4306-8919-4BA902DAC659}"/>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647DD03-9366-01BD-E961-0B0F6E4D05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01E7F8B-A3AA-1512-2A60-2BCB9C72ECFB}"/>
              </a:ext>
            </a:extLst>
          </p:cNvPr>
          <p:cNvSpPr>
            <a:spLocks noGrp="1"/>
          </p:cNvSpPr>
          <p:nvPr>
            <p:ph type="dt" sz="half" idx="10"/>
          </p:nvPr>
        </p:nvSpPr>
        <p:spPr/>
        <p:txBody>
          <a:bodyPr/>
          <a:lstStyle/>
          <a:p>
            <a:fld id="{99ABCD17-3F79-463A-919C-52B18D9572C5}" type="datetimeFigureOut">
              <a:rPr lang="en-CA" smtClean="0"/>
              <a:t>2022-09-01</a:t>
            </a:fld>
            <a:endParaRPr lang="en-CA"/>
          </a:p>
        </p:txBody>
      </p:sp>
      <p:sp>
        <p:nvSpPr>
          <p:cNvPr id="5" name="Footer Placeholder 4">
            <a:extLst>
              <a:ext uri="{FF2B5EF4-FFF2-40B4-BE49-F238E27FC236}">
                <a16:creationId xmlns:a16="http://schemas.microsoft.com/office/drawing/2014/main" id="{28CC97EC-F0F3-F6DD-4C2F-87AD17B8DB0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FE9F91F-919E-BC96-01A3-C1D841DD88B7}"/>
              </a:ext>
            </a:extLst>
          </p:cNvPr>
          <p:cNvSpPr>
            <a:spLocks noGrp="1"/>
          </p:cNvSpPr>
          <p:nvPr>
            <p:ph type="sldNum" sz="quarter" idx="12"/>
          </p:nvPr>
        </p:nvSpPr>
        <p:spPr/>
        <p:txBody>
          <a:bodyPr/>
          <a:lstStyle/>
          <a:p>
            <a:fld id="{AEA56A74-60C4-495E-9828-C402DBA96FBB}" type="slidenum">
              <a:rPr lang="en-CA" smtClean="0"/>
              <a:t>‹#›</a:t>
            </a:fld>
            <a:endParaRPr lang="en-CA"/>
          </a:p>
        </p:txBody>
      </p:sp>
    </p:spTree>
    <p:extLst>
      <p:ext uri="{BB962C8B-B14F-4D97-AF65-F5344CB8AC3E}">
        <p14:creationId xmlns:p14="http://schemas.microsoft.com/office/powerpoint/2010/main" val="390465210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1C7A28-4DE2-0C29-0697-7F00EB442F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08E8849-078F-0D0F-557E-0C44011224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BE52A1C-39D4-5D05-BC67-72F7A4562CED}"/>
              </a:ext>
            </a:extLst>
          </p:cNvPr>
          <p:cNvSpPr>
            <a:spLocks noGrp="1"/>
          </p:cNvSpPr>
          <p:nvPr>
            <p:ph type="dt" sz="half" idx="10"/>
          </p:nvPr>
        </p:nvSpPr>
        <p:spPr/>
        <p:txBody>
          <a:bodyPr/>
          <a:lstStyle/>
          <a:p>
            <a:fld id="{99ABCD17-3F79-463A-919C-52B18D9572C5}" type="datetimeFigureOut">
              <a:rPr lang="en-CA" smtClean="0"/>
              <a:t>2022-09-01</a:t>
            </a:fld>
            <a:endParaRPr lang="en-CA"/>
          </a:p>
        </p:txBody>
      </p:sp>
      <p:sp>
        <p:nvSpPr>
          <p:cNvPr id="5" name="Footer Placeholder 4">
            <a:extLst>
              <a:ext uri="{FF2B5EF4-FFF2-40B4-BE49-F238E27FC236}">
                <a16:creationId xmlns:a16="http://schemas.microsoft.com/office/drawing/2014/main" id="{5CCDEAB2-BDD5-9A86-A6DC-B9E7C37773C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D81F939-0D38-1CF9-4AA3-7EBAF0A6D801}"/>
              </a:ext>
            </a:extLst>
          </p:cNvPr>
          <p:cNvSpPr>
            <a:spLocks noGrp="1"/>
          </p:cNvSpPr>
          <p:nvPr>
            <p:ph type="sldNum" sz="quarter" idx="12"/>
          </p:nvPr>
        </p:nvSpPr>
        <p:spPr/>
        <p:txBody>
          <a:bodyPr/>
          <a:lstStyle/>
          <a:p>
            <a:fld id="{AEA56A74-60C4-495E-9828-C402DBA96FBB}" type="slidenum">
              <a:rPr lang="en-CA" smtClean="0"/>
              <a:t>‹#›</a:t>
            </a:fld>
            <a:endParaRPr lang="en-CA"/>
          </a:p>
        </p:txBody>
      </p:sp>
    </p:spTree>
    <p:extLst>
      <p:ext uri="{BB962C8B-B14F-4D97-AF65-F5344CB8AC3E}">
        <p14:creationId xmlns:p14="http://schemas.microsoft.com/office/powerpoint/2010/main" val="45572490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3F38F-5BBE-1579-5D19-3856720DC35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7E264E7-25BF-5E2E-0E9D-5912EB23AF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859D2EB-F239-00D1-DC2D-C29255CF4350}"/>
              </a:ext>
            </a:extLst>
          </p:cNvPr>
          <p:cNvSpPr>
            <a:spLocks noGrp="1"/>
          </p:cNvSpPr>
          <p:nvPr>
            <p:ph type="dt" sz="half" idx="10"/>
          </p:nvPr>
        </p:nvSpPr>
        <p:spPr/>
        <p:txBody>
          <a:bodyPr/>
          <a:lstStyle/>
          <a:p>
            <a:fld id="{99ABCD17-3F79-463A-919C-52B18D9572C5}" type="datetimeFigureOut">
              <a:rPr lang="en-CA" smtClean="0"/>
              <a:t>2022-09-01</a:t>
            </a:fld>
            <a:endParaRPr lang="en-CA"/>
          </a:p>
        </p:txBody>
      </p:sp>
      <p:sp>
        <p:nvSpPr>
          <p:cNvPr id="5" name="Footer Placeholder 4">
            <a:extLst>
              <a:ext uri="{FF2B5EF4-FFF2-40B4-BE49-F238E27FC236}">
                <a16:creationId xmlns:a16="http://schemas.microsoft.com/office/drawing/2014/main" id="{B5E8010C-30BB-15C0-8BF2-9AA3EED77B0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FDDCBCE-4BEB-4B9F-6589-8F3835FF1CFB}"/>
              </a:ext>
            </a:extLst>
          </p:cNvPr>
          <p:cNvSpPr>
            <a:spLocks noGrp="1"/>
          </p:cNvSpPr>
          <p:nvPr>
            <p:ph type="sldNum" sz="quarter" idx="12"/>
          </p:nvPr>
        </p:nvSpPr>
        <p:spPr/>
        <p:txBody>
          <a:bodyPr/>
          <a:lstStyle/>
          <a:p>
            <a:fld id="{AEA56A74-60C4-495E-9828-C402DBA96FBB}" type="slidenum">
              <a:rPr lang="en-CA" smtClean="0"/>
              <a:t>‹#›</a:t>
            </a:fld>
            <a:endParaRPr lang="en-CA"/>
          </a:p>
        </p:txBody>
      </p:sp>
    </p:spTree>
    <p:extLst>
      <p:ext uri="{BB962C8B-B14F-4D97-AF65-F5344CB8AC3E}">
        <p14:creationId xmlns:p14="http://schemas.microsoft.com/office/powerpoint/2010/main" val="222556758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DF5B-DE8E-2995-7595-4C29ECE513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AB6D458-0EEF-1E30-8666-4BE67422F5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2EA86A-9ABD-1C42-80F0-0D44D6EA248F}"/>
              </a:ext>
            </a:extLst>
          </p:cNvPr>
          <p:cNvSpPr>
            <a:spLocks noGrp="1"/>
          </p:cNvSpPr>
          <p:nvPr>
            <p:ph type="dt" sz="half" idx="10"/>
          </p:nvPr>
        </p:nvSpPr>
        <p:spPr/>
        <p:txBody>
          <a:bodyPr/>
          <a:lstStyle/>
          <a:p>
            <a:fld id="{99ABCD17-3F79-463A-919C-52B18D9572C5}" type="datetimeFigureOut">
              <a:rPr lang="en-CA" smtClean="0"/>
              <a:t>2022-09-01</a:t>
            </a:fld>
            <a:endParaRPr lang="en-CA"/>
          </a:p>
        </p:txBody>
      </p:sp>
      <p:sp>
        <p:nvSpPr>
          <p:cNvPr id="5" name="Footer Placeholder 4">
            <a:extLst>
              <a:ext uri="{FF2B5EF4-FFF2-40B4-BE49-F238E27FC236}">
                <a16:creationId xmlns:a16="http://schemas.microsoft.com/office/drawing/2014/main" id="{283C6242-328F-C212-52EC-8983596C372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FAD5825-334A-D1C7-7C5B-1E186285A21D}"/>
              </a:ext>
            </a:extLst>
          </p:cNvPr>
          <p:cNvSpPr>
            <a:spLocks noGrp="1"/>
          </p:cNvSpPr>
          <p:nvPr>
            <p:ph type="sldNum" sz="quarter" idx="12"/>
          </p:nvPr>
        </p:nvSpPr>
        <p:spPr/>
        <p:txBody>
          <a:bodyPr/>
          <a:lstStyle/>
          <a:p>
            <a:fld id="{AEA56A74-60C4-495E-9828-C402DBA96FBB}" type="slidenum">
              <a:rPr lang="en-CA" smtClean="0"/>
              <a:t>‹#›</a:t>
            </a:fld>
            <a:endParaRPr lang="en-CA"/>
          </a:p>
        </p:txBody>
      </p:sp>
    </p:spTree>
    <p:extLst>
      <p:ext uri="{BB962C8B-B14F-4D97-AF65-F5344CB8AC3E}">
        <p14:creationId xmlns:p14="http://schemas.microsoft.com/office/powerpoint/2010/main" val="163986227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A5373-73AF-F1F4-8572-576F713F0C4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F2CE258-38DA-2F69-A730-FDC3DA9754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95AE5CF-D6FC-8374-D18E-B330AA8322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B9A7CC0-41BA-56B8-4C94-3B08372A743C}"/>
              </a:ext>
            </a:extLst>
          </p:cNvPr>
          <p:cNvSpPr>
            <a:spLocks noGrp="1"/>
          </p:cNvSpPr>
          <p:nvPr>
            <p:ph type="dt" sz="half" idx="10"/>
          </p:nvPr>
        </p:nvSpPr>
        <p:spPr/>
        <p:txBody>
          <a:bodyPr/>
          <a:lstStyle/>
          <a:p>
            <a:fld id="{99ABCD17-3F79-463A-919C-52B18D9572C5}" type="datetimeFigureOut">
              <a:rPr lang="en-CA" smtClean="0"/>
              <a:t>2022-09-01</a:t>
            </a:fld>
            <a:endParaRPr lang="en-CA"/>
          </a:p>
        </p:txBody>
      </p:sp>
      <p:sp>
        <p:nvSpPr>
          <p:cNvPr id="6" name="Footer Placeholder 5">
            <a:extLst>
              <a:ext uri="{FF2B5EF4-FFF2-40B4-BE49-F238E27FC236}">
                <a16:creationId xmlns:a16="http://schemas.microsoft.com/office/drawing/2014/main" id="{25D8063F-02F9-088A-DFD0-CC3BC689ACB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89A35C4-6161-ED36-FD11-FA11C63BC30E}"/>
              </a:ext>
            </a:extLst>
          </p:cNvPr>
          <p:cNvSpPr>
            <a:spLocks noGrp="1"/>
          </p:cNvSpPr>
          <p:nvPr>
            <p:ph type="sldNum" sz="quarter" idx="12"/>
          </p:nvPr>
        </p:nvSpPr>
        <p:spPr/>
        <p:txBody>
          <a:bodyPr/>
          <a:lstStyle/>
          <a:p>
            <a:fld id="{AEA56A74-60C4-495E-9828-C402DBA96FBB}" type="slidenum">
              <a:rPr lang="en-CA" smtClean="0"/>
              <a:t>‹#›</a:t>
            </a:fld>
            <a:endParaRPr lang="en-CA"/>
          </a:p>
        </p:txBody>
      </p:sp>
    </p:spTree>
    <p:extLst>
      <p:ext uri="{BB962C8B-B14F-4D97-AF65-F5344CB8AC3E}">
        <p14:creationId xmlns:p14="http://schemas.microsoft.com/office/powerpoint/2010/main" val="17579720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822C4-E1E2-CE85-6B04-EFC5BF1CC4F3}"/>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F3D68AF-7EB8-D4BF-84EF-5DEABE9B87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9E9867-89D9-3E83-BA38-8040C858A1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93AF3EAB-1B93-4D9B-BDCD-2E690A864E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CD73DF-3C79-04CA-5ED0-0F429BC85E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19DD494-C6F9-8375-371D-76824447DDF4}"/>
              </a:ext>
            </a:extLst>
          </p:cNvPr>
          <p:cNvSpPr>
            <a:spLocks noGrp="1"/>
          </p:cNvSpPr>
          <p:nvPr>
            <p:ph type="dt" sz="half" idx="10"/>
          </p:nvPr>
        </p:nvSpPr>
        <p:spPr/>
        <p:txBody>
          <a:bodyPr/>
          <a:lstStyle/>
          <a:p>
            <a:fld id="{99ABCD17-3F79-463A-919C-52B18D9572C5}" type="datetimeFigureOut">
              <a:rPr lang="en-CA" smtClean="0"/>
              <a:t>2022-09-01</a:t>
            </a:fld>
            <a:endParaRPr lang="en-CA"/>
          </a:p>
        </p:txBody>
      </p:sp>
      <p:sp>
        <p:nvSpPr>
          <p:cNvPr id="8" name="Footer Placeholder 7">
            <a:extLst>
              <a:ext uri="{FF2B5EF4-FFF2-40B4-BE49-F238E27FC236}">
                <a16:creationId xmlns:a16="http://schemas.microsoft.com/office/drawing/2014/main" id="{75CBD118-8A2E-966E-2088-86ED7B77947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993BC1B-4E79-C4E8-528E-14021ECE06FE}"/>
              </a:ext>
            </a:extLst>
          </p:cNvPr>
          <p:cNvSpPr>
            <a:spLocks noGrp="1"/>
          </p:cNvSpPr>
          <p:nvPr>
            <p:ph type="sldNum" sz="quarter" idx="12"/>
          </p:nvPr>
        </p:nvSpPr>
        <p:spPr/>
        <p:txBody>
          <a:bodyPr/>
          <a:lstStyle/>
          <a:p>
            <a:fld id="{AEA56A74-60C4-495E-9828-C402DBA96FBB}" type="slidenum">
              <a:rPr lang="en-CA" smtClean="0"/>
              <a:t>‹#›</a:t>
            </a:fld>
            <a:endParaRPr lang="en-CA"/>
          </a:p>
        </p:txBody>
      </p:sp>
    </p:spTree>
    <p:extLst>
      <p:ext uri="{BB962C8B-B14F-4D97-AF65-F5344CB8AC3E}">
        <p14:creationId xmlns:p14="http://schemas.microsoft.com/office/powerpoint/2010/main" val="179513456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EED0E-7CB5-2D58-7A0C-E5BEAD92F7F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0F69A6A-1C30-E878-3B92-BCAD81298C4C}"/>
              </a:ext>
            </a:extLst>
          </p:cNvPr>
          <p:cNvSpPr>
            <a:spLocks noGrp="1"/>
          </p:cNvSpPr>
          <p:nvPr>
            <p:ph type="dt" sz="half" idx="10"/>
          </p:nvPr>
        </p:nvSpPr>
        <p:spPr/>
        <p:txBody>
          <a:bodyPr/>
          <a:lstStyle/>
          <a:p>
            <a:fld id="{99ABCD17-3F79-463A-919C-52B18D9572C5}" type="datetimeFigureOut">
              <a:rPr lang="en-CA" smtClean="0"/>
              <a:t>2022-09-01</a:t>
            </a:fld>
            <a:endParaRPr lang="en-CA"/>
          </a:p>
        </p:txBody>
      </p:sp>
      <p:sp>
        <p:nvSpPr>
          <p:cNvPr id="4" name="Footer Placeholder 3">
            <a:extLst>
              <a:ext uri="{FF2B5EF4-FFF2-40B4-BE49-F238E27FC236}">
                <a16:creationId xmlns:a16="http://schemas.microsoft.com/office/drawing/2014/main" id="{C3BF80A8-BE6E-C78F-ED4A-8587919DBE9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DE2A5A6-C81A-A363-EBCD-263ED4385DC6}"/>
              </a:ext>
            </a:extLst>
          </p:cNvPr>
          <p:cNvSpPr>
            <a:spLocks noGrp="1"/>
          </p:cNvSpPr>
          <p:nvPr>
            <p:ph type="sldNum" sz="quarter" idx="12"/>
          </p:nvPr>
        </p:nvSpPr>
        <p:spPr/>
        <p:txBody>
          <a:bodyPr/>
          <a:lstStyle/>
          <a:p>
            <a:fld id="{AEA56A74-60C4-495E-9828-C402DBA96FBB}" type="slidenum">
              <a:rPr lang="en-CA" smtClean="0"/>
              <a:t>‹#›</a:t>
            </a:fld>
            <a:endParaRPr lang="en-CA"/>
          </a:p>
        </p:txBody>
      </p:sp>
    </p:spTree>
    <p:extLst>
      <p:ext uri="{BB962C8B-B14F-4D97-AF65-F5344CB8AC3E}">
        <p14:creationId xmlns:p14="http://schemas.microsoft.com/office/powerpoint/2010/main" val="265203083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2BACE5-30AA-13C7-7F97-B4FD181B7226}"/>
              </a:ext>
            </a:extLst>
          </p:cNvPr>
          <p:cNvSpPr>
            <a:spLocks noGrp="1"/>
          </p:cNvSpPr>
          <p:nvPr>
            <p:ph type="dt" sz="half" idx="10"/>
          </p:nvPr>
        </p:nvSpPr>
        <p:spPr/>
        <p:txBody>
          <a:bodyPr/>
          <a:lstStyle/>
          <a:p>
            <a:fld id="{99ABCD17-3F79-463A-919C-52B18D9572C5}" type="datetimeFigureOut">
              <a:rPr lang="en-CA" smtClean="0"/>
              <a:t>2022-09-01</a:t>
            </a:fld>
            <a:endParaRPr lang="en-CA"/>
          </a:p>
        </p:txBody>
      </p:sp>
      <p:sp>
        <p:nvSpPr>
          <p:cNvPr id="3" name="Footer Placeholder 2">
            <a:extLst>
              <a:ext uri="{FF2B5EF4-FFF2-40B4-BE49-F238E27FC236}">
                <a16:creationId xmlns:a16="http://schemas.microsoft.com/office/drawing/2014/main" id="{A4DB9B4C-0658-015E-83E8-A994E176C2A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F130EEC7-2166-39FA-6CAE-D9985B34A780}"/>
              </a:ext>
            </a:extLst>
          </p:cNvPr>
          <p:cNvSpPr>
            <a:spLocks noGrp="1"/>
          </p:cNvSpPr>
          <p:nvPr>
            <p:ph type="sldNum" sz="quarter" idx="12"/>
          </p:nvPr>
        </p:nvSpPr>
        <p:spPr/>
        <p:txBody>
          <a:bodyPr/>
          <a:lstStyle/>
          <a:p>
            <a:fld id="{AEA56A74-60C4-495E-9828-C402DBA96FBB}" type="slidenum">
              <a:rPr lang="en-CA" smtClean="0"/>
              <a:t>‹#›</a:t>
            </a:fld>
            <a:endParaRPr lang="en-CA"/>
          </a:p>
        </p:txBody>
      </p:sp>
    </p:spTree>
    <p:extLst>
      <p:ext uri="{BB962C8B-B14F-4D97-AF65-F5344CB8AC3E}">
        <p14:creationId xmlns:p14="http://schemas.microsoft.com/office/powerpoint/2010/main" val="189374857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93BF-DD51-9E99-CD5B-221ECBB574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4022A30-5425-81B4-9309-C24E7C0B15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1C84CD55-38EA-BF88-F85D-3AA938F5B9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B73435-E57C-804D-0931-8DF6AB3823EC}"/>
              </a:ext>
            </a:extLst>
          </p:cNvPr>
          <p:cNvSpPr>
            <a:spLocks noGrp="1"/>
          </p:cNvSpPr>
          <p:nvPr>
            <p:ph type="dt" sz="half" idx="10"/>
          </p:nvPr>
        </p:nvSpPr>
        <p:spPr/>
        <p:txBody>
          <a:bodyPr/>
          <a:lstStyle/>
          <a:p>
            <a:fld id="{99ABCD17-3F79-463A-919C-52B18D9572C5}" type="datetimeFigureOut">
              <a:rPr lang="en-CA" smtClean="0"/>
              <a:t>2022-09-01</a:t>
            </a:fld>
            <a:endParaRPr lang="en-CA"/>
          </a:p>
        </p:txBody>
      </p:sp>
      <p:sp>
        <p:nvSpPr>
          <p:cNvPr id="6" name="Footer Placeholder 5">
            <a:extLst>
              <a:ext uri="{FF2B5EF4-FFF2-40B4-BE49-F238E27FC236}">
                <a16:creationId xmlns:a16="http://schemas.microsoft.com/office/drawing/2014/main" id="{F6DAFE26-D72A-85B5-6142-2E4D7FAA7CE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C9ED1F1-2AD1-C6AE-93FD-2A575B3C1AFE}"/>
              </a:ext>
            </a:extLst>
          </p:cNvPr>
          <p:cNvSpPr>
            <a:spLocks noGrp="1"/>
          </p:cNvSpPr>
          <p:nvPr>
            <p:ph type="sldNum" sz="quarter" idx="12"/>
          </p:nvPr>
        </p:nvSpPr>
        <p:spPr/>
        <p:txBody>
          <a:bodyPr/>
          <a:lstStyle/>
          <a:p>
            <a:fld id="{AEA56A74-60C4-495E-9828-C402DBA96FBB}" type="slidenum">
              <a:rPr lang="en-CA" smtClean="0"/>
              <a:t>‹#›</a:t>
            </a:fld>
            <a:endParaRPr lang="en-CA"/>
          </a:p>
        </p:txBody>
      </p:sp>
    </p:spTree>
    <p:extLst>
      <p:ext uri="{BB962C8B-B14F-4D97-AF65-F5344CB8AC3E}">
        <p14:creationId xmlns:p14="http://schemas.microsoft.com/office/powerpoint/2010/main" val="425886467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785C-FF4C-587A-8520-FE45E5FDE2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EC40EA6-3A9D-C512-8A06-46BCD57D47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DB89D39-DE3A-1E01-245E-7C02F98940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6A027D-9504-0C8C-73CD-F59014E7E09F}"/>
              </a:ext>
            </a:extLst>
          </p:cNvPr>
          <p:cNvSpPr>
            <a:spLocks noGrp="1"/>
          </p:cNvSpPr>
          <p:nvPr>
            <p:ph type="dt" sz="half" idx="10"/>
          </p:nvPr>
        </p:nvSpPr>
        <p:spPr/>
        <p:txBody>
          <a:bodyPr/>
          <a:lstStyle/>
          <a:p>
            <a:fld id="{99ABCD17-3F79-463A-919C-52B18D9572C5}" type="datetimeFigureOut">
              <a:rPr lang="en-CA" smtClean="0"/>
              <a:t>2022-09-01</a:t>
            </a:fld>
            <a:endParaRPr lang="en-CA"/>
          </a:p>
        </p:txBody>
      </p:sp>
      <p:sp>
        <p:nvSpPr>
          <p:cNvPr id="6" name="Footer Placeholder 5">
            <a:extLst>
              <a:ext uri="{FF2B5EF4-FFF2-40B4-BE49-F238E27FC236}">
                <a16:creationId xmlns:a16="http://schemas.microsoft.com/office/drawing/2014/main" id="{E2852C7B-7D28-4966-4142-DE79E2D45C3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1FD085A-3698-961E-B938-E6EB9CF43747}"/>
              </a:ext>
            </a:extLst>
          </p:cNvPr>
          <p:cNvSpPr>
            <a:spLocks noGrp="1"/>
          </p:cNvSpPr>
          <p:nvPr>
            <p:ph type="sldNum" sz="quarter" idx="12"/>
          </p:nvPr>
        </p:nvSpPr>
        <p:spPr/>
        <p:txBody>
          <a:bodyPr/>
          <a:lstStyle/>
          <a:p>
            <a:fld id="{AEA56A74-60C4-495E-9828-C402DBA96FBB}" type="slidenum">
              <a:rPr lang="en-CA" smtClean="0"/>
              <a:t>‹#›</a:t>
            </a:fld>
            <a:endParaRPr lang="en-CA"/>
          </a:p>
        </p:txBody>
      </p:sp>
    </p:spTree>
    <p:extLst>
      <p:ext uri="{BB962C8B-B14F-4D97-AF65-F5344CB8AC3E}">
        <p14:creationId xmlns:p14="http://schemas.microsoft.com/office/powerpoint/2010/main" val="285452035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275D96-592A-9039-7774-35E3E6978C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D380BBE-9643-ACCD-C27A-99A0803C79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2404EC6-7CEE-7DD1-FC38-B56753826E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ABCD17-3F79-463A-919C-52B18D9572C5}" type="datetimeFigureOut">
              <a:rPr lang="en-CA" smtClean="0"/>
              <a:t>2022-09-01</a:t>
            </a:fld>
            <a:endParaRPr lang="en-CA"/>
          </a:p>
        </p:txBody>
      </p:sp>
      <p:sp>
        <p:nvSpPr>
          <p:cNvPr id="5" name="Footer Placeholder 4">
            <a:extLst>
              <a:ext uri="{FF2B5EF4-FFF2-40B4-BE49-F238E27FC236}">
                <a16:creationId xmlns:a16="http://schemas.microsoft.com/office/drawing/2014/main" id="{1AEE29F1-9C07-A2BC-509C-A766448221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4A9EDBA0-3B60-A217-9DFD-B1C799BD71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A56A74-60C4-495E-9828-C402DBA96FBB}" type="slidenum">
              <a:rPr lang="en-CA" smtClean="0"/>
              <a:t>‹#›</a:t>
            </a:fld>
            <a:endParaRPr lang="en-CA"/>
          </a:p>
        </p:txBody>
      </p:sp>
    </p:spTree>
    <p:extLst>
      <p:ext uri="{BB962C8B-B14F-4D97-AF65-F5344CB8AC3E}">
        <p14:creationId xmlns:p14="http://schemas.microsoft.com/office/powerpoint/2010/main" val="3328871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Click="0"/>
    </mc:Choice>
    <mc:Fallback xmlns="">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0E1E5"/>
        </a:solidFill>
        <a:effectLst/>
      </p:bgPr>
    </p:bg>
    <p:spTree>
      <p:nvGrpSpPr>
        <p:cNvPr id="1" name=""/>
        <p:cNvGrpSpPr/>
        <p:nvPr/>
      </p:nvGrpSpPr>
      <p:grpSpPr>
        <a:xfrm>
          <a:off x="0" y="0"/>
          <a:ext cx="0" cy="0"/>
          <a:chOff x="0" y="0"/>
          <a:chExt cx="0" cy="0"/>
        </a:xfrm>
      </p:grpSpPr>
      <p:pic>
        <p:nvPicPr>
          <p:cNvPr id="18" name="Picture 17" descr="A group of people holding signs">
            <a:extLst>
              <a:ext uri="{FF2B5EF4-FFF2-40B4-BE49-F238E27FC236}">
                <a16:creationId xmlns:a16="http://schemas.microsoft.com/office/drawing/2014/main" id="{ECADCAC2-AAE9-9E1A-36EE-AEC31CBB61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385" y="1820413"/>
            <a:ext cx="8063230" cy="5375487"/>
          </a:xfrm>
          <a:prstGeom prst="rect">
            <a:avLst/>
          </a:prstGeom>
        </p:spPr>
      </p:pic>
      <p:pic>
        <p:nvPicPr>
          <p:cNvPr id="20" name="Picture 19" descr="A large white building with a dome&#10;&#10;Description automatically generated with low confidence">
            <a:extLst>
              <a:ext uri="{FF2B5EF4-FFF2-40B4-BE49-F238E27FC236}">
                <a16:creationId xmlns:a16="http://schemas.microsoft.com/office/drawing/2014/main" id="{E3AAEED4-26F2-0841-70F1-63D3C295331B}"/>
              </a:ext>
            </a:extLst>
          </p:cNvPr>
          <p:cNvPicPr>
            <a:picLocks noChangeAspect="1"/>
          </p:cNvPicPr>
          <p:nvPr/>
        </p:nvPicPr>
        <p:blipFill>
          <a:blip r:embed="rId3">
            <a:alphaModFix amt="11000"/>
            <a:extLst>
              <a:ext uri="{28A0092B-C50C-407E-A947-70E740481C1C}">
                <a14:useLocalDpi xmlns:a14="http://schemas.microsoft.com/office/drawing/2010/main" val="0"/>
              </a:ext>
            </a:extLst>
          </a:blip>
          <a:stretch>
            <a:fillRect/>
          </a:stretch>
        </p:blipFill>
        <p:spPr>
          <a:xfrm>
            <a:off x="0" y="-1087120"/>
            <a:ext cx="12192000" cy="7945120"/>
          </a:xfrm>
          <a:prstGeom prst="rect">
            <a:avLst/>
          </a:prstGeom>
        </p:spPr>
      </p:pic>
      <p:sp>
        <p:nvSpPr>
          <p:cNvPr id="4" name="Content Placeholder 3">
            <a:extLst>
              <a:ext uri="{FF2B5EF4-FFF2-40B4-BE49-F238E27FC236}">
                <a16:creationId xmlns:a16="http://schemas.microsoft.com/office/drawing/2014/main" id="{4337A7BB-BFDE-700A-0D25-A826B74257CA}"/>
              </a:ext>
            </a:extLst>
          </p:cNvPr>
          <p:cNvSpPr txBox="1">
            <a:spLocks noGrp="1"/>
          </p:cNvSpPr>
          <p:nvPr>
            <p:ph idx="1"/>
          </p:nvPr>
        </p:nvSpPr>
        <p:spPr>
          <a:xfrm>
            <a:off x="132080" y="5806155"/>
            <a:ext cx="2367280" cy="923330"/>
          </a:xfrm>
          <a:prstGeom prst="rect">
            <a:avLst/>
          </a:prstGeom>
          <a:noFill/>
        </p:spPr>
        <p:txBody>
          <a:bodyPr wrap="square" rtlCol="0">
            <a:spAutoFit/>
          </a:bodyPr>
          <a:lstStyle/>
          <a:p>
            <a:pPr marL="0" indent="0">
              <a:lnSpc>
                <a:spcPct val="100000"/>
              </a:lnSpc>
              <a:spcBef>
                <a:spcPts val="0"/>
              </a:spcBef>
              <a:buNone/>
            </a:pPr>
            <a:r>
              <a:rPr lang="en-CA" sz="1800" b="1" dirty="0">
                <a:solidFill>
                  <a:schemeClr val="tx1">
                    <a:lumMod val="85000"/>
                    <a:lumOff val="15000"/>
                  </a:schemeClr>
                </a:solidFill>
                <a:latin typeface="Cambria Math" panose="02040503050406030204" pitchFamily="18" charset="0"/>
                <a:ea typeface="Cambria Math" panose="02040503050406030204" pitchFamily="18" charset="0"/>
              </a:rPr>
              <a:t>Breno Batista Caetano </a:t>
            </a:r>
          </a:p>
          <a:p>
            <a:pPr marL="0" indent="0">
              <a:lnSpc>
                <a:spcPct val="100000"/>
              </a:lnSpc>
              <a:spcBef>
                <a:spcPts val="0"/>
              </a:spcBef>
              <a:buNone/>
            </a:pPr>
            <a:r>
              <a:rPr lang="en-CA" sz="1800" b="1" dirty="0">
                <a:solidFill>
                  <a:schemeClr val="tx1">
                    <a:lumMod val="85000"/>
                    <a:lumOff val="15000"/>
                  </a:schemeClr>
                </a:solidFill>
                <a:latin typeface="Cambria Math" panose="02040503050406030204" pitchFamily="18" charset="0"/>
                <a:ea typeface="Cambria Math" panose="02040503050406030204" pitchFamily="18" charset="0"/>
              </a:rPr>
              <a:t>IBM capstone project</a:t>
            </a:r>
          </a:p>
          <a:p>
            <a:pPr marL="0" indent="0" algn="ctr">
              <a:lnSpc>
                <a:spcPct val="100000"/>
              </a:lnSpc>
              <a:spcBef>
                <a:spcPts val="0"/>
              </a:spcBef>
              <a:buNone/>
            </a:pPr>
            <a:r>
              <a:rPr lang="en-CA" sz="1800" b="1" dirty="0">
                <a:solidFill>
                  <a:schemeClr val="tx1">
                    <a:lumMod val="85000"/>
                    <a:lumOff val="15000"/>
                  </a:schemeClr>
                </a:solidFill>
                <a:latin typeface="Cambria Math" panose="02040503050406030204" pitchFamily="18" charset="0"/>
                <a:ea typeface="Cambria Math" panose="02040503050406030204" pitchFamily="18" charset="0"/>
              </a:rPr>
              <a:t>2022</a:t>
            </a:r>
          </a:p>
        </p:txBody>
      </p:sp>
      <p:sp>
        <p:nvSpPr>
          <p:cNvPr id="5" name="Subtitle 2">
            <a:extLst>
              <a:ext uri="{FF2B5EF4-FFF2-40B4-BE49-F238E27FC236}">
                <a16:creationId xmlns:a16="http://schemas.microsoft.com/office/drawing/2014/main" id="{2B69C35E-BD1E-77E5-5BA5-2A9DE87F5886}"/>
              </a:ext>
            </a:extLst>
          </p:cNvPr>
          <p:cNvSpPr txBox="1">
            <a:spLocks/>
          </p:cNvSpPr>
          <p:nvPr/>
        </p:nvSpPr>
        <p:spPr>
          <a:xfrm>
            <a:off x="1691640" y="1051845"/>
            <a:ext cx="8808720" cy="5741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0E647C"/>
                </a:solidFill>
                <a:latin typeface="MS Reference Sans Serif" panose="020B0604030504040204" pitchFamily="34" charset="0"/>
                <a:ea typeface="MS PMincho" panose="020B0400000000000000" pitchFamily="18" charset="-128"/>
                <a:cs typeface="Aharoni" panose="020B0604020202020204" pitchFamily="2" charset="-79"/>
              </a:rPr>
              <a:t>A Data analysis of USA states votes in the 21th century </a:t>
            </a:r>
          </a:p>
        </p:txBody>
      </p:sp>
      <p:sp>
        <p:nvSpPr>
          <p:cNvPr id="6" name="Title 1">
            <a:extLst>
              <a:ext uri="{FF2B5EF4-FFF2-40B4-BE49-F238E27FC236}">
                <a16:creationId xmlns:a16="http://schemas.microsoft.com/office/drawing/2014/main" id="{EBD8AF65-C73C-BD6B-DA14-72AD125C8DE5}"/>
              </a:ext>
            </a:extLst>
          </p:cNvPr>
          <p:cNvSpPr txBox="1">
            <a:spLocks/>
          </p:cNvSpPr>
          <p:nvPr/>
        </p:nvSpPr>
        <p:spPr>
          <a:xfrm>
            <a:off x="0" y="52757"/>
            <a:ext cx="12192000" cy="71199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E647C"/>
                </a:solidFill>
                <a:latin typeface="Cambria Math" panose="02040503050406030204" pitchFamily="18" charset="0"/>
                <a:ea typeface="Cambria Math" panose="02040503050406030204" pitchFamily="18" charset="0"/>
              </a:rPr>
              <a:t>US Presidential Elections 2000 – 2020</a:t>
            </a:r>
          </a:p>
        </p:txBody>
      </p:sp>
    </p:spTree>
    <p:extLst>
      <p:ext uri="{BB962C8B-B14F-4D97-AF65-F5344CB8AC3E}">
        <p14:creationId xmlns:p14="http://schemas.microsoft.com/office/powerpoint/2010/main" val="93094452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4DAD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0495D6-CD29-96FB-8064-D12BD4A9A3FE}"/>
              </a:ext>
            </a:extLst>
          </p:cNvPr>
          <p:cNvSpPr txBox="1"/>
          <p:nvPr/>
        </p:nvSpPr>
        <p:spPr>
          <a:xfrm>
            <a:off x="0" y="-60899"/>
            <a:ext cx="11977511" cy="1877437"/>
          </a:xfrm>
          <a:prstGeom prst="rect">
            <a:avLst/>
          </a:prstGeom>
          <a:noFill/>
        </p:spPr>
        <p:txBody>
          <a:bodyPr wrap="square" rtlCol="0">
            <a:spAutoFit/>
          </a:bodyPr>
          <a:lstStyle/>
          <a:p>
            <a:r>
              <a:rPr lang="en-CA" sz="3600" b="1" dirty="0">
                <a:solidFill>
                  <a:srgbClr val="0070C0"/>
                </a:solidFill>
                <a:latin typeface="Cambria Math" panose="02040503050406030204" pitchFamily="18" charset="0"/>
                <a:ea typeface="Cambria Math" panose="02040503050406030204" pitchFamily="18" charset="0"/>
              </a:rPr>
              <a:t>3- Machine Learning </a:t>
            </a:r>
          </a:p>
          <a:p>
            <a:endParaRPr lang="en-CA" sz="2000" dirty="0">
              <a:latin typeface="Cambria Math" panose="02040503050406030204" pitchFamily="18" charset="0"/>
              <a:ea typeface="Cambria Math" panose="02040503050406030204" pitchFamily="18" charset="0"/>
            </a:endParaRPr>
          </a:p>
          <a:p>
            <a:r>
              <a:rPr lang="en-CA" sz="2000" dirty="0">
                <a:latin typeface="Cambria Math" panose="02040503050406030204" pitchFamily="18" charset="0"/>
                <a:ea typeface="Cambria Math" panose="02040503050406030204" pitchFamily="18" charset="0"/>
              </a:rPr>
              <a:t>Using machine learning – </a:t>
            </a:r>
            <a:r>
              <a:rPr lang="en-CA" sz="2000" dirty="0" err="1">
                <a:latin typeface="Cambria Math" panose="02040503050406030204" pitchFamily="18" charset="0"/>
                <a:ea typeface="Cambria Math" panose="02040503050406030204" pitchFamily="18" charset="0"/>
              </a:rPr>
              <a:t>kcluster</a:t>
            </a:r>
            <a:r>
              <a:rPr lang="en-CA" sz="2000" dirty="0">
                <a:latin typeface="Cambria Math" panose="02040503050406030204" pitchFamily="18" charset="0"/>
                <a:ea typeface="Cambria Math" panose="02040503050406030204" pitchFamily="18" charset="0"/>
              </a:rPr>
              <a:t> in </a:t>
            </a:r>
            <a:r>
              <a:rPr lang="en-CA" sz="2000" dirty="0" err="1">
                <a:latin typeface="Cambria Math" panose="02040503050406030204" pitchFamily="18" charset="0"/>
                <a:ea typeface="Cambria Math" panose="02040503050406030204" pitchFamily="18" charset="0"/>
              </a:rPr>
              <a:t>sckit</a:t>
            </a:r>
            <a:r>
              <a:rPr lang="en-CA" sz="2000" dirty="0">
                <a:latin typeface="Cambria Math" panose="02040503050406030204" pitchFamily="18" charset="0"/>
                <a:ea typeface="Cambria Math" panose="02040503050406030204" pitchFamily="18" charset="0"/>
              </a:rPr>
              <a:t>-learn – we were able to classify the states in 3 clusters (using the elbow technique): states that vote republican (red), states that vote democrat (blue) and states in between (white), meaning that they can vote wither republican or democrat.</a:t>
            </a:r>
          </a:p>
        </p:txBody>
      </p:sp>
      <p:pic>
        <p:nvPicPr>
          <p:cNvPr id="6" name="Picture 5">
            <a:extLst>
              <a:ext uri="{FF2B5EF4-FFF2-40B4-BE49-F238E27FC236}">
                <a16:creationId xmlns:a16="http://schemas.microsoft.com/office/drawing/2014/main" id="{9727893F-5F4B-69DA-99D0-0FF28D438103}"/>
              </a:ext>
            </a:extLst>
          </p:cNvPr>
          <p:cNvPicPr>
            <a:picLocks noChangeAspect="1"/>
          </p:cNvPicPr>
          <p:nvPr/>
        </p:nvPicPr>
        <p:blipFill>
          <a:blip r:embed="rId2"/>
          <a:stretch>
            <a:fillRect/>
          </a:stretch>
        </p:blipFill>
        <p:spPr>
          <a:xfrm>
            <a:off x="28222" y="2588644"/>
            <a:ext cx="1896533" cy="1979980"/>
          </a:xfrm>
          <a:prstGeom prst="rect">
            <a:avLst/>
          </a:prstGeom>
        </p:spPr>
      </p:pic>
      <p:sp>
        <p:nvSpPr>
          <p:cNvPr id="7" name="TextBox 6">
            <a:extLst>
              <a:ext uri="{FF2B5EF4-FFF2-40B4-BE49-F238E27FC236}">
                <a16:creationId xmlns:a16="http://schemas.microsoft.com/office/drawing/2014/main" id="{2D4EB276-A8B1-7F2B-0613-5C44CE44451D}"/>
              </a:ext>
            </a:extLst>
          </p:cNvPr>
          <p:cNvSpPr txBox="1"/>
          <p:nvPr/>
        </p:nvSpPr>
        <p:spPr>
          <a:xfrm>
            <a:off x="0" y="1942313"/>
            <a:ext cx="1896533" cy="646331"/>
          </a:xfrm>
          <a:prstGeom prst="rect">
            <a:avLst/>
          </a:prstGeom>
          <a:noFill/>
        </p:spPr>
        <p:txBody>
          <a:bodyPr wrap="square" rtlCol="0">
            <a:spAutoFit/>
          </a:bodyPr>
          <a:lstStyle/>
          <a:p>
            <a:r>
              <a:rPr lang="en-CA" sz="1800" b="1" dirty="0"/>
              <a:t>Elbow technique:</a:t>
            </a:r>
          </a:p>
          <a:p>
            <a:endParaRPr lang="en-CA" dirty="0"/>
          </a:p>
        </p:txBody>
      </p:sp>
      <p:sp>
        <p:nvSpPr>
          <p:cNvPr id="8" name="TextBox 7">
            <a:extLst>
              <a:ext uri="{FF2B5EF4-FFF2-40B4-BE49-F238E27FC236}">
                <a16:creationId xmlns:a16="http://schemas.microsoft.com/office/drawing/2014/main" id="{CA359DCF-BA2A-8353-3A9D-BA901E7E6805}"/>
              </a:ext>
            </a:extLst>
          </p:cNvPr>
          <p:cNvSpPr txBox="1"/>
          <p:nvPr/>
        </p:nvSpPr>
        <p:spPr>
          <a:xfrm>
            <a:off x="1851775" y="1942313"/>
            <a:ext cx="7467600" cy="923330"/>
          </a:xfrm>
          <a:prstGeom prst="rect">
            <a:avLst/>
          </a:prstGeom>
          <a:noFill/>
        </p:spPr>
        <p:txBody>
          <a:bodyPr wrap="square" rtlCol="0">
            <a:spAutoFit/>
          </a:bodyPr>
          <a:lstStyle/>
          <a:p>
            <a:r>
              <a:rPr lang="en-CA" sz="1800" b="1" dirty="0" err="1"/>
              <a:t>Kmeans</a:t>
            </a:r>
            <a:r>
              <a:rPr lang="en-CA" sz="1800" b="1" dirty="0"/>
              <a:t> cluster (</a:t>
            </a:r>
            <a:r>
              <a:rPr lang="en-CA" sz="1800" b="1" dirty="0" err="1"/>
              <a:t>sckit</a:t>
            </a:r>
            <a:r>
              <a:rPr lang="en-CA" sz="1800" b="1" dirty="0"/>
              <a:t>-learn) using the ideal numbers of clusters in the elbow technique:</a:t>
            </a:r>
          </a:p>
          <a:p>
            <a:endParaRPr lang="en-CA" dirty="0"/>
          </a:p>
        </p:txBody>
      </p:sp>
      <p:pic>
        <p:nvPicPr>
          <p:cNvPr id="12" name="Picture 11">
            <a:extLst>
              <a:ext uri="{FF2B5EF4-FFF2-40B4-BE49-F238E27FC236}">
                <a16:creationId xmlns:a16="http://schemas.microsoft.com/office/drawing/2014/main" id="{67D5507E-0E88-1973-2560-6FCD4989F677}"/>
              </a:ext>
            </a:extLst>
          </p:cNvPr>
          <p:cNvPicPr>
            <a:picLocks noChangeAspect="1"/>
          </p:cNvPicPr>
          <p:nvPr/>
        </p:nvPicPr>
        <p:blipFill>
          <a:blip r:embed="rId3"/>
          <a:stretch>
            <a:fillRect/>
          </a:stretch>
        </p:blipFill>
        <p:spPr>
          <a:xfrm>
            <a:off x="1952977" y="2594220"/>
            <a:ext cx="2579511" cy="1962271"/>
          </a:xfrm>
          <a:prstGeom prst="rect">
            <a:avLst/>
          </a:prstGeom>
        </p:spPr>
      </p:pic>
      <p:pic>
        <p:nvPicPr>
          <p:cNvPr id="14" name="Picture 13">
            <a:extLst>
              <a:ext uri="{FF2B5EF4-FFF2-40B4-BE49-F238E27FC236}">
                <a16:creationId xmlns:a16="http://schemas.microsoft.com/office/drawing/2014/main" id="{BDBD0585-AEE2-9A93-D7D9-3399A143CA0E}"/>
              </a:ext>
            </a:extLst>
          </p:cNvPr>
          <p:cNvPicPr>
            <a:picLocks noChangeAspect="1"/>
          </p:cNvPicPr>
          <p:nvPr/>
        </p:nvPicPr>
        <p:blipFill>
          <a:blip r:embed="rId4"/>
          <a:stretch>
            <a:fillRect/>
          </a:stretch>
        </p:blipFill>
        <p:spPr>
          <a:xfrm>
            <a:off x="4628167" y="2588644"/>
            <a:ext cx="4639118" cy="2028788"/>
          </a:xfrm>
          <a:prstGeom prst="rect">
            <a:avLst/>
          </a:prstGeom>
        </p:spPr>
      </p:pic>
      <p:pic>
        <p:nvPicPr>
          <p:cNvPr id="16" name="Picture 15">
            <a:extLst>
              <a:ext uri="{FF2B5EF4-FFF2-40B4-BE49-F238E27FC236}">
                <a16:creationId xmlns:a16="http://schemas.microsoft.com/office/drawing/2014/main" id="{1C4632B3-941E-4E8F-CA70-043D9C18059E}"/>
              </a:ext>
            </a:extLst>
          </p:cNvPr>
          <p:cNvPicPr>
            <a:picLocks noChangeAspect="1"/>
          </p:cNvPicPr>
          <p:nvPr/>
        </p:nvPicPr>
        <p:blipFill>
          <a:blip r:embed="rId5"/>
          <a:stretch>
            <a:fillRect/>
          </a:stretch>
        </p:blipFill>
        <p:spPr>
          <a:xfrm>
            <a:off x="9636477" y="3102740"/>
            <a:ext cx="2284590" cy="3627200"/>
          </a:xfrm>
          <a:prstGeom prst="rect">
            <a:avLst/>
          </a:prstGeom>
        </p:spPr>
      </p:pic>
      <p:sp>
        <p:nvSpPr>
          <p:cNvPr id="17" name="TextBox 16">
            <a:extLst>
              <a:ext uri="{FF2B5EF4-FFF2-40B4-BE49-F238E27FC236}">
                <a16:creationId xmlns:a16="http://schemas.microsoft.com/office/drawing/2014/main" id="{EDD95C05-7FE9-D153-19E8-FD014C435DEB}"/>
              </a:ext>
            </a:extLst>
          </p:cNvPr>
          <p:cNvSpPr txBox="1"/>
          <p:nvPr/>
        </p:nvSpPr>
        <p:spPr>
          <a:xfrm>
            <a:off x="9636477" y="2448060"/>
            <a:ext cx="2341034" cy="923330"/>
          </a:xfrm>
          <a:prstGeom prst="rect">
            <a:avLst/>
          </a:prstGeom>
          <a:noFill/>
        </p:spPr>
        <p:txBody>
          <a:bodyPr wrap="square" rtlCol="0">
            <a:spAutoFit/>
          </a:bodyPr>
          <a:lstStyle/>
          <a:p>
            <a:r>
              <a:rPr lang="en-CA" sz="1800" b="1" dirty="0"/>
              <a:t>States divided in their cluster</a:t>
            </a:r>
          </a:p>
          <a:p>
            <a:endParaRPr lang="en-CA" dirty="0"/>
          </a:p>
        </p:txBody>
      </p:sp>
      <p:sp>
        <p:nvSpPr>
          <p:cNvPr id="19" name="TextBox 18">
            <a:extLst>
              <a:ext uri="{FF2B5EF4-FFF2-40B4-BE49-F238E27FC236}">
                <a16:creationId xmlns:a16="http://schemas.microsoft.com/office/drawing/2014/main" id="{D16D1C8D-A589-587D-3161-3B70E9C4AEF7}"/>
              </a:ext>
            </a:extLst>
          </p:cNvPr>
          <p:cNvSpPr txBox="1"/>
          <p:nvPr/>
        </p:nvSpPr>
        <p:spPr>
          <a:xfrm>
            <a:off x="71966" y="4795866"/>
            <a:ext cx="9247409" cy="1841530"/>
          </a:xfrm>
          <a:prstGeom prst="rect">
            <a:avLst/>
          </a:prstGeom>
          <a:noFill/>
        </p:spPr>
        <p:txBody>
          <a:bodyPr wrap="square" rtlCol="0">
            <a:spAutoFit/>
          </a:bodyPr>
          <a:lstStyle/>
          <a:p>
            <a:pPr>
              <a:spcBef>
                <a:spcPts val="50"/>
              </a:spcBef>
            </a:pPr>
            <a:r>
              <a:rPr lang="en-CA" sz="1600" b="1" dirty="0"/>
              <a:t>Republican states: </a:t>
            </a:r>
            <a:r>
              <a:rPr lang="en-CA" sz="1600" dirty="0"/>
              <a:t>Wyoming, Utah, Idaho, Oklahoma, North Dakota, Nebraska, West Virginia, Alabama, Kentucky, South Dakota, Kansas, Alaska, Arkansas, Tennessee, Montana, Louisiana, Mississippi, Texas, Indiana, South Carolina</a:t>
            </a:r>
            <a:endParaRPr lang="en-CA" sz="1600" b="1" dirty="0"/>
          </a:p>
          <a:p>
            <a:pPr>
              <a:spcBef>
                <a:spcPts val="50"/>
              </a:spcBef>
            </a:pPr>
            <a:r>
              <a:rPr lang="en-CA" sz="1600" b="1" dirty="0"/>
              <a:t>Democrat states: </a:t>
            </a:r>
            <a:r>
              <a:rPr lang="en-CA" sz="1600" dirty="0"/>
              <a:t>Washington, New Jersey, Delaware, Illinois, Connecticut, California, Maryland, Rhode Island, New York, Massachusetts, Vermont, Hawaii</a:t>
            </a:r>
            <a:endParaRPr lang="en-CA" sz="1600" b="1" dirty="0"/>
          </a:p>
          <a:p>
            <a:pPr>
              <a:spcBef>
                <a:spcPts val="50"/>
              </a:spcBef>
            </a:pPr>
            <a:r>
              <a:rPr lang="en-CA" sz="1600" b="1" dirty="0"/>
              <a:t>Neutral states: </a:t>
            </a:r>
            <a:r>
              <a:rPr lang="en-CA" sz="1600" dirty="0"/>
              <a:t>Missouri, Georgia, Arizona, North Carolina, Ohio, Florida, Iowa, Virginia, Nevada, Colorado, Wisconsin, Pennsylvania, New Hampshire, Minnesota, Michigan, New Mexico, Maine, Oregon</a:t>
            </a:r>
            <a:endParaRPr lang="en-CA" sz="1600" b="1" dirty="0"/>
          </a:p>
        </p:txBody>
      </p:sp>
      <p:pic>
        <p:nvPicPr>
          <p:cNvPr id="2" name="Picture 1" descr="A large white building with a dome&#10;&#10;Description automatically generated with low confidence">
            <a:extLst>
              <a:ext uri="{FF2B5EF4-FFF2-40B4-BE49-F238E27FC236}">
                <a16:creationId xmlns:a16="http://schemas.microsoft.com/office/drawing/2014/main" id="{40502E1E-8846-910C-1FB0-BBB5C6CC7D92}"/>
              </a:ext>
            </a:extLst>
          </p:cNvPr>
          <p:cNvPicPr>
            <a:picLocks noChangeAspect="1"/>
          </p:cNvPicPr>
          <p:nvPr/>
        </p:nvPicPr>
        <p:blipFill>
          <a:blip r:embed="rId6">
            <a:alphaModFix amt="11000"/>
            <a:extLst>
              <a:ext uri="{28A0092B-C50C-407E-A947-70E740481C1C}">
                <a14:useLocalDpi xmlns:a14="http://schemas.microsoft.com/office/drawing/2010/main" val="0"/>
              </a:ext>
            </a:extLst>
          </a:blip>
          <a:stretch>
            <a:fillRect/>
          </a:stretch>
        </p:blipFill>
        <p:spPr>
          <a:xfrm>
            <a:off x="0" y="-1087120"/>
            <a:ext cx="12192000" cy="7945120"/>
          </a:xfrm>
          <a:prstGeom prst="rect">
            <a:avLst/>
          </a:prstGeom>
        </p:spPr>
      </p:pic>
    </p:spTree>
    <p:extLst>
      <p:ext uri="{BB962C8B-B14F-4D97-AF65-F5344CB8AC3E}">
        <p14:creationId xmlns:p14="http://schemas.microsoft.com/office/powerpoint/2010/main" val="203552592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4" name="Freeform: Shape 13">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9" name="Freeform: Shape 18">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extBox 3">
            <a:extLst>
              <a:ext uri="{FF2B5EF4-FFF2-40B4-BE49-F238E27FC236}">
                <a16:creationId xmlns:a16="http://schemas.microsoft.com/office/drawing/2014/main" id="{F93252E0-E1A5-5F0D-E499-E11B70785118}"/>
              </a:ext>
            </a:extLst>
          </p:cNvPr>
          <p:cNvSpPr txBox="1"/>
          <p:nvPr/>
        </p:nvSpPr>
        <p:spPr>
          <a:xfrm>
            <a:off x="3215424" y="3014700"/>
            <a:ext cx="5760846" cy="82859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200" b="1" kern="1200" dirty="0">
                <a:solidFill>
                  <a:schemeClr val="tx2"/>
                </a:solidFill>
                <a:latin typeface="+mj-lt"/>
                <a:ea typeface="+mj-ea"/>
                <a:cs typeface="+mj-cs"/>
              </a:rPr>
              <a:t>Results</a:t>
            </a:r>
          </a:p>
        </p:txBody>
      </p:sp>
    </p:spTree>
    <p:extLst>
      <p:ext uri="{BB962C8B-B14F-4D97-AF65-F5344CB8AC3E}">
        <p14:creationId xmlns:p14="http://schemas.microsoft.com/office/powerpoint/2010/main" val="197039072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4DAD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0495D6-CD29-96FB-8064-D12BD4A9A3FE}"/>
              </a:ext>
            </a:extLst>
          </p:cNvPr>
          <p:cNvSpPr txBox="1"/>
          <p:nvPr/>
        </p:nvSpPr>
        <p:spPr>
          <a:xfrm>
            <a:off x="0" y="74276"/>
            <a:ext cx="11977511" cy="584775"/>
          </a:xfrm>
          <a:prstGeom prst="rect">
            <a:avLst/>
          </a:prstGeom>
          <a:noFill/>
        </p:spPr>
        <p:txBody>
          <a:bodyPr wrap="square" rtlCol="0">
            <a:spAutoFit/>
          </a:bodyPr>
          <a:lstStyle/>
          <a:p>
            <a:pPr algn="ctr"/>
            <a:r>
              <a:rPr lang="en-CA" sz="3200" b="1" dirty="0">
                <a:solidFill>
                  <a:srgbClr val="0070C0"/>
                </a:solidFill>
                <a:latin typeface="Cambria Math" panose="02040503050406030204" pitchFamily="18" charset="0"/>
                <a:ea typeface="Cambria Math" panose="02040503050406030204" pitchFamily="18" charset="0"/>
              </a:rPr>
              <a:t>Elections in the 3 groups (2000 – 2020):</a:t>
            </a:r>
          </a:p>
        </p:txBody>
      </p:sp>
      <p:sp>
        <p:nvSpPr>
          <p:cNvPr id="19" name="TextBox 18">
            <a:extLst>
              <a:ext uri="{FF2B5EF4-FFF2-40B4-BE49-F238E27FC236}">
                <a16:creationId xmlns:a16="http://schemas.microsoft.com/office/drawing/2014/main" id="{D16D1C8D-A589-587D-3161-3B70E9C4AEF7}"/>
              </a:ext>
            </a:extLst>
          </p:cNvPr>
          <p:cNvSpPr txBox="1"/>
          <p:nvPr/>
        </p:nvSpPr>
        <p:spPr>
          <a:xfrm>
            <a:off x="884766" y="7286993"/>
            <a:ext cx="9247409" cy="843821"/>
          </a:xfrm>
          <a:prstGeom prst="rect">
            <a:avLst/>
          </a:prstGeom>
          <a:noFill/>
        </p:spPr>
        <p:txBody>
          <a:bodyPr wrap="square" rtlCol="0">
            <a:spAutoFit/>
          </a:bodyPr>
          <a:lstStyle/>
          <a:p>
            <a:pPr>
              <a:spcBef>
                <a:spcPts val="50"/>
              </a:spcBef>
            </a:pPr>
            <a:endParaRPr lang="en-CA" sz="1600" dirty="0"/>
          </a:p>
          <a:p>
            <a:pPr>
              <a:spcBef>
                <a:spcPts val="50"/>
              </a:spcBef>
            </a:pPr>
            <a:r>
              <a:rPr lang="en-CA" sz="1600" dirty="0"/>
              <a:t>Neutral states: Missouri, Georgia, Arizona, North Carolina, Ohio, Florida, Iowa, Virginia, Nevada, Colorado, Wisconsin, Pennsylvania, New Hampshire, Minnesota, Michigan, New Mexico, Maine, Oregon</a:t>
            </a:r>
          </a:p>
        </p:txBody>
      </p:sp>
      <p:pic>
        <p:nvPicPr>
          <p:cNvPr id="3" name="Picture 2">
            <a:extLst>
              <a:ext uri="{FF2B5EF4-FFF2-40B4-BE49-F238E27FC236}">
                <a16:creationId xmlns:a16="http://schemas.microsoft.com/office/drawing/2014/main" id="{36B5D391-3364-F6D9-D893-E5A580074980}"/>
              </a:ext>
            </a:extLst>
          </p:cNvPr>
          <p:cNvPicPr>
            <a:picLocks noChangeAspect="1"/>
          </p:cNvPicPr>
          <p:nvPr/>
        </p:nvPicPr>
        <p:blipFill>
          <a:blip r:embed="rId2"/>
          <a:stretch>
            <a:fillRect/>
          </a:stretch>
        </p:blipFill>
        <p:spPr>
          <a:xfrm>
            <a:off x="3002844" y="3288418"/>
            <a:ext cx="2840148" cy="1520668"/>
          </a:xfrm>
          <a:prstGeom prst="rect">
            <a:avLst/>
          </a:prstGeom>
        </p:spPr>
      </p:pic>
      <p:pic>
        <p:nvPicPr>
          <p:cNvPr id="9" name="Picture 8">
            <a:extLst>
              <a:ext uri="{FF2B5EF4-FFF2-40B4-BE49-F238E27FC236}">
                <a16:creationId xmlns:a16="http://schemas.microsoft.com/office/drawing/2014/main" id="{CA48CE29-4EE6-C7B0-F866-A73999E2EA53}"/>
              </a:ext>
            </a:extLst>
          </p:cNvPr>
          <p:cNvPicPr>
            <a:picLocks noChangeAspect="1"/>
          </p:cNvPicPr>
          <p:nvPr/>
        </p:nvPicPr>
        <p:blipFill>
          <a:blip r:embed="rId3"/>
          <a:stretch>
            <a:fillRect/>
          </a:stretch>
        </p:blipFill>
        <p:spPr>
          <a:xfrm>
            <a:off x="1444710" y="1483490"/>
            <a:ext cx="2840148" cy="1506965"/>
          </a:xfrm>
          <a:prstGeom prst="rect">
            <a:avLst/>
          </a:prstGeom>
        </p:spPr>
      </p:pic>
      <p:pic>
        <p:nvPicPr>
          <p:cNvPr id="11" name="Picture 10">
            <a:extLst>
              <a:ext uri="{FF2B5EF4-FFF2-40B4-BE49-F238E27FC236}">
                <a16:creationId xmlns:a16="http://schemas.microsoft.com/office/drawing/2014/main" id="{D3227763-2D18-0E50-C4DE-614BBB724224}"/>
              </a:ext>
            </a:extLst>
          </p:cNvPr>
          <p:cNvPicPr>
            <a:picLocks noChangeAspect="1"/>
          </p:cNvPicPr>
          <p:nvPr/>
        </p:nvPicPr>
        <p:blipFill>
          <a:blip r:embed="rId4"/>
          <a:stretch>
            <a:fillRect/>
          </a:stretch>
        </p:blipFill>
        <p:spPr>
          <a:xfrm>
            <a:off x="24636" y="3288418"/>
            <a:ext cx="2840148" cy="1515092"/>
          </a:xfrm>
          <a:prstGeom prst="rect">
            <a:avLst/>
          </a:prstGeom>
        </p:spPr>
      </p:pic>
      <p:pic>
        <p:nvPicPr>
          <p:cNvPr id="15" name="Picture 14">
            <a:extLst>
              <a:ext uri="{FF2B5EF4-FFF2-40B4-BE49-F238E27FC236}">
                <a16:creationId xmlns:a16="http://schemas.microsoft.com/office/drawing/2014/main" id="{8FA9849D-3AE7-8546-F278-F16C1878259D}"/>
              </a:ext>
            </a:extLst>
          </p:cNvPr>
          <p:cNvPicPr>
            <a:picLocks noChangeAspect="1"/>
          </p:cNvPicPr>
          <p:nvPr/>
        </p:nvPicPr>
        <p:blipFill>
          <a:blip r:embed="rId5"/>
          <a:stretch>
            <a:fillRect/>
          </a:stretch>
        </p:blipFill>
        <p:spPr>
          <a:xfrm>
            <a:off x="24636" y="5124978"/>
            <a:ext cx="2803701" cy="1515092"/>
          </a:xfrm>
          <a:prstGeom prst="rect">
            <a:avLst/>
          </a:prstGeom>
        </p:spPr>
      </p:pic>
      <p:pic>
        <p:nvPicPr>
          <p:cNvPr id="20" name="Picture 19">
            <a:extLst>
              <a:ext uri="{FF2B5EF4-FFF2-40B4-BE49-F238E27FC236}">
                <a16:creationId xmlns:a16="http://schemas.microsoft.com/office/drawing/2014/main" id="{48CAA3E3-83E2-1D20-9586-9D87211B58C0}"/>
              </a:ext>
            </a:extLst>
          </p:cNvPr>
          <p:cNvPicPr>
            <a:picLocks noChangeAspect="1"/>
          </p:cNvPicPr>
          <p:nvPr/>
        </p:nvPicPr>
        <p:blipFill>
          <a:blip r:embed="rId6"/>
          <a:stretch>
            <a:fillRect/>
          </a:stretch>
        </p:blipFill>
        <p:spPr>
          <a:xfrm>
            <a:off x="3002844" y="5124978"/>
            <a:ext cx="2840148" cy="1533364"/>
          </a:xfrm>
          <a:prstGeom prst="rect">
            <a:avLst/>
          </a:prstGeom>
        </p:spPr>
      </p:pic>
      <p:pic>
        <p:nvPicPr>
          <p:cNvPr id="22" name="Picture 21">
            <a:extLst>
              <a:ext uri="{FF2B5EF4-FFF2-40B4-BE49-F238E27FC236}">
                <a16:creationId xmlns:a16="http://schemas.microsoft.com/office/drawing/2014/main" id="{0576FA55-DD09-313B-BA63-287DF92D890E}"/>
              </a:ext>
            </a:extLst>
          </p:cNvPr>
          <p:cNvPicPr>
            <a:picLocks noChangeAspect="1"/>
          </p:cNvPicPr>
          <p:nvPr/>
        </p:nvPicPr>
        <p:blipFill>
          <a:blip r:embed="rId7"/>
          <a:stretch>
            <a:fillRect/>
          </a:stretch>
        </p:blipFill>
        <p:spPr>
          <a:xfrm>
            <a:off x="7631021" y="1483490"/>
            <a:ext cx="3116269" cy="1533900"/>
          </a:xfrm>
          <a:prstGeom prst="rect">
            <a:avLst/>
          </a:prstGeom>
        </p:spPr>
      </p:pic>
      <p:pic>
        <p:nvPicPr>
          <p:cNvPr id="24" name="Picture 23">
            <a:extLst>
              <a:ext uri="{FF2B5EF4-FFF2-40B4-BE49-F238E27FC236}">
                <a16:creationId xmlns:a16="http://schemas.microsoft.com/office/drawing/2014/main" id="{F5928487-47B5-9154-382F-62D4CA12691C}"/>
              </a:ext>
            </a:extLst>
          </p:cNvPr>
          <p:cNvPicPr>
            <a:picLocks noChangeAspect="1"/>
          </p:cNvPicPr>
          <p:nvPr/>
        </p:nvPicPr>
        <p:blipFill>
          <a:blip r:embed="rId8"/>
          <a:stretch>
            <a:fillRect/>
          </a:stretch>
        </p:blipFill>
        <p:spPr>
          <a:xfrm>
            <a:off x="7631020" y="3375296"/>
            <a:ext cx="3116268" cy="1533987"/>
          </a:xfrm>
          <a:prstGeom prst="rect">
            <a:avLst/>
          </a:prstGeom>
        </p:spPr>
      </p:pic>
      <p:pic>
        <p:nvPicPr>
          <p:cNvPr id="26" name="Picture 25">
            <a:extLst>
              <a:ext uri="{FF2B5EF4-FFF2-40B4-BE49-F238E27FC236}">
                <a16:creationId xmlns:a16="http://schemas.microsoft.com/office/drawing/2014/main" id="{9DC24FEE-78F7-0F8C-C7EF-670A3FC75542}"/>
              </a:ext>
            </a:extLst>
          </p:cNvPr>
          <p:cNvPicPr>
            <a:picLocks noChangeAspect="1"/>
          </p:cNvPicPr>
          <p:nvPr/>
        </p:nvPicPr>
        <p:blipFill>
          <a:blip r:embed="rId9"/>
          <a:stretch>
            <a:fillRect/>
          </a:stretch>
        </p:blipFill>
        <p:spPr>
          <a:xfrm>
            <a:off x="7631021" y="5324013"/>
            <a:ext cx="3116267" cy="1533987"/>
          </a:xfrm>
          <a:prstGeom prst="rect">
            <a:avLst/>
          </a:prstGeom>
        </p:spPr>
      </p:pic>
      <p:sp>
        <p:nvSpPr>
          <p:cNvPr id="27" name="TextBox 26">
            <a:extLst>
              <a:ext uri="{FF2B5EF4-FFF2-40B4-BE49-F238E27FC236}">
                <a16:creationId xmlns:a16="http://schemas.microsoft.com/office/drawing/2014/main" id="{0805D83D-0197-2660-FBE6-081D30D2CDB5}"/>
              </a:ext>
            </a:extLst>
          </p:cNvPr>
          <p:cNvSpPr txBox="1"/>
          <p:nvPr/>
        </p:nvSpPr>
        <p:spPr>
          <a:xfrm>
            <a:off x="8304367" y="950530"/>
            <a:ext cx="1827808" cy="369332"/>
          </a:xfrm>
          <a:prstGeom prst="rect">
            <a:avLst/>
          </a:prstGeom>
          <a:noFill/>
        </p:spPr>
        <p:txBody>
          <a:bodyPr wrap="square" rtlCol="0">
            <a:spAutoFit/>
          </a:bodyPr>
          <a:lstStyle/>
          <a:p>
            <a:r>
              <a:rPr lang="en-CA" b="1" dirty="0">
                <a:solidFill>
                  <a:srgbClr val="0D8BFF"/>
                </a:solidFill>
                <a:latin typeface="Cambria Math" panose="02040503050406030204" pitchFamily="18" charset="0"/>
                <a:ea typeface="Cambria Math" panose="02040503050406030204" pitchFamily="18" charset="0"/>
              </a:rPr>
              <a:t>Democrat States</a:t>
            </a:r>
          </a:p>
        </p:txBody>
      </p:sp>
      <p:sp>
        <p:nvSpPr>
          <p:cNvPr id="28" name="TextBox 27">
            <a:extLst>
              <a:ext uri="{FF2B5EF4-FFF2-40B4-BE49-F238E27FC236}">
                <a16:creationId xmlns:a16="http://schemas.microsoft.com/office/drawing/2014/main" id="{8C824F63-1169-B8E8-07EF-CA64F4E19585}"/>
              </a:ext>
            </a:extLst>
          </p:cNvPr>
          <p:cNvSpPr txBox="1"/>
          <p:nvPr/>
        </p:nvSpPr>
        <p:spPr>
          <a:xfrm>
            <a:off x="1952977" y="957849"/>
            <a:ext cx="1975556" cy="369332"/>
          </a:xfrm>
          <a:prstGeom prst="rect">
            <a:avLst/>
          </a:prstGeom>
          <a:noFill/>
        </p:spPr>
        <p:txBody>
          <a:bodyPr wrap="square" rtlCol="0">
            <a:spAutoFit/>
          </a:bodyPr>
          <a:lstStyle/>
          <a:p>
            <a:r>
              <a:rPr lang="en-CA" b="1" dirty="0">
                <a:solidFill>
                  <a:srgbClr val="D64550"/>
                </a:solidFill>
                <a:latin typeface="Cambria Math" panose="02040503050406030204" pitchFamily="18" charset="0"/>
                <a:ea typeface="Cambria Math" panose="02040503050406030204" pitchFamily="18" charset="0"/>
              </a:rPr>
              <a:t>Republican</a:t>
            </a:r>
            <a:r>
              <a:rPr lang="en-CA" b="1" dirty="0">
                <a:latin typeface="Cambria Math" panose="02040503050406030204" pitchFamily="18" charset="0"/>
                <a:ea typeface="Cambria Math" panose="02040503050406030204" pitchFamily="18" charset="0"/>
              </a:rPr>
              <a:t> </a:t>
            </a:r>
            <a:r>
              <a:rPr lang="en-CA" b="1" dirty="0">
                <a:solidFill>
                  <a:srgbClr val="C00000"/>
                </a:solidFill>
                <a:latin typeface="Cambria Math" panose="02040503050406030204" pitchFamily="18" charset="0"/>
                <a:ea typeface="Cambria Math" panose="02040503050406030204" pitchFamily="18" charset="0"/>
              </a:rPr>
              <a:t>States</a:t>
            </a:r>
          </a:p>
        </p:txBody>
      </p:sp>
      <p:pic>
        <p:nvPicPr>
          <p:cNvPr id="2" name="Picture 1" descr="A large white building with a dome&#10;&#10;Description automatically generated with low confidence">
            <a:extLst>
              <a:ext uri="{FF2B5EF4-FFF2-40B4-BE49-F238E27FC236}">
                <a16:creationId xmlns:a16="http://schemas.microsoft.com/office/drawing/2014/main" id="{0091F930-3069-2C22-8BFE-8CAF76A7C95B}"/>
              </a:ext>
            </a:extLst>
          </p:cNvPr>
          <p:cNvPicPr>
            <a:picLocks noChangeAspect="1"/>
          </p:cNvPicPr>
          <p:nvPr/>
        </p:nvPicPr>
        <p:blipFill>
          <a:blip r:embed="rId10">
            <a:alphaModFix amt="11000"/>
            <a:extLst>
              <a:ext uri="{28A0092B-C50C-407E-A947-70E740481C1C}">
                <a14:useLocalDpi xmlns:a14="http://schemas.microsoft.com/office/drawing/2010/main" val="0"/>
              </a:ext>
            </a:extLst>
          </a:blip>
          <a:stretch>
            <a:fillRect/>
          </a:stretch>
        </p:blipFill>
        <p:spPr>
          <a:xfrm>
            <a:off x="0" y="-1087120"/>
            <a:ext cx="12192000" cy="7945120"/>
          </a:xfrm>
          <a:prstGeom prst="rect">
            <a:avLst/>
          </a:prstGeom>
        </p:spPr>
      </p:pic>
    </p:spTree>
    <p:extLst>
      <p:ext uri="{BB962C8B-B14F-4D97-AF65-F5344CB8AC3E}">
        <p14:creationId xmlns:p14="http://schemas.microsoft.com/office/powerpoint/2010/main" val="58138789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4DAD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0495D6-CD29-96FB-8064-D12BD4A9A3FE}"/>
              </a:ext>
            </a:extLst>
          </p:cNvPr>
          <p:cNvSpPr txBox="1"/>
          <p:nvPr/>
        </p:nvSpPr>
        <p:spPr>
          <a:xfrm>
            <a:off x="0" y="0"/>
            <a:ext cx="11977511" cy="584775"/>
          </a:xfrm>
          <a:prstGeom prst="rect">
            <a:avLst/>
          </a:prstGeom>
          <a:noFill/>
        </p:spPr>
        <p:txBody>
          <a:bodyPr wrap="square" rtlCol="0">
            <a:spAutoFit/>
          </a:bodyPr>
          <a:lstStyle/>
          <a:p>
            <a:pPr algn="ctr"/>
            <a:r>
              <a:rPr lang="en-CA" sz="3200" b="1" dirty="0">
                <a:solidFill>
                  <a:srgbClr val="0070C0"/>
                </a:solidFill>
                <a:latin typeface="Cambria Math" panose="02040503050406030204" pitchFamily="18" charset="0"/>
                <a:ea typeface="Cambria Math" panose="02040503050406030204" pitchFamily="18" charset="0"/>
              </a:rPr>
              <a:t>Elections in the 3 groups (2000 – 2020):</a:t>
            </a:r>
          </a:p>
        </p:txBody>
      </p:sp>
      <p:sp>
        <p:nvSpPr>
          <p:cNvPr id="19" name="TextBox 18">
            <a:extLst>
              <a:ext uri="{FF2B5EF4-FFF2-40B4-BE49-F238E27FC236}">
                <a16:creationId xmlns:a16="http://schemas.microsoft.com/office/drawing/2014/main" id="{D16D1C8D-A589-587D-3161-3B70E9C4AEF7}"/>
              </a:ext>
            </a:extLst>
          </p:cNvPr>
          <p:cNvSpPr txBox="1"/>
          <p:nvPr/>
        </p:nvSpPr>
        <p:spPr>
          <a:xfrm>
            <a:off x="884766" y="7286993"/>
            <a:ext cx="9247409" cy="843821"/>
          </a:xfrm>
          <a:prstGeom prst="rect">
            <a:avLst/>
          </a:prstGeom>
          <a:noFill/>
        </p:spPr>
        <p:txBody>
          <a:bodyPr wrap="square" rtlCol="0">
            <a:spAutoFit/>
          </a:bodyPr>
          <a:lstStyle/>
          <a:p>
            <a:pPr>
              <a:spcBef>
                <a:spcPts val="50"/>
              </a:spcBef>
            </a:pPr>
            <a:endParaRPr lang="en-CA" sz="1600" dirty="0"/>
          </a:p>
          <a:p>
            <a:pPr>
              <a:spcBef>
                <a:spcPts val="50"/>
              </a:spcBef>
            </a:pPr>
            <a:r>
              <a:rPr lang="en-CA" sz="1600" dirty="0"/>
              <a:t>Neutral states: Missouri, Georgia, Arizona, North Carolina, Ohio, Florida, Iowa, Virginia, Nevada, Colorado, Wisconsin, Pennsylvania, New Hampshire, Minnesota, Michigan, New Mexico, Maine, Oregon</a:t>
            </a:r>
          </a:p>
        </p:txBody>
      </p:sp>
      <p:sp>
        <p:nvSpPr>
          <p:cNvPr id="27" name="TextBox 26">
            <a:extLst>
              <a:ext uri="{FF2B5EF4-FFF2-40B4-BE49-F238E27FC236}">
                <a16:creationId xmlns:a16="http://schemas.microsoft.com/office/drawing/2014/main" id="{0805D83D-0197-2660-FBE6-081D30D2CDB5}"/>
              </a:ext>
            </a:extLst>
          </p:cNvPr>
          <p:cNvSpPr txBox="1"/>
          <p:nvPr/>
        </p:nvSpPr>
        <p:spPr>
          <a:xfrm>
            <a:off x="4742957" y="777389"/>
            <a:ext cx="2706086" cy="584775"/>
          </a:xfrm>
          <a:prstGeom prst="rect">
            <a:avLst/>
          </a:prstGeom>
          <a:noFill/>
        </p:spPr>
        <p:txBody>
          <a:bodyPr wrap="square" rtlCol="0">
            <a:spAutoFit/>
          </a:bodyPr>
          <a:lstStyle/>
          <a:p>
            <a:r>
              <a:rPr lang="en-CA" sz="3200" b="1" dirty="0">
                <a:solidFill>
                  <a:schemeClr val="accent6">
                    <a:lumMod val="75000"/>
                  </a:schemeClr>
                </a:solidFill>
                <a:latin typeface="Cambria Math" panose="02040503050406030204" pitchFamily="18" charset="0"/>
                <a:ea typeface="Cambria Math" panose="02040503050406030204" pitchFamily="18" charset="0"/>
              </a:rPr>
              <a:t>Neutral States</a:t>
            </a:r>
          </a:p>
        </p:txBody>
      </p:sp>
      <p:pic>
        <p:nvPicPr>
          <p:cNvPr id="5" name="Picture 4">
            <a:extLst>
              <a:ext uri="{FF2B5EF4-FFF2-40B4-BE49-F238E27FC236}">
                <a16:creationId xmlns:a16="http://schemas.microsoft.com/office/drawing/2014/main" id="{E1DD8D41-E211-7DD9-605A-2E604E4E5320}"/>
              </a:ext>
            </a:extLst>
          </p:cNvPr>
          <p:cNvPicPr>
            <a:picLocks noChangeAspect="1"/>
          </p:cNvPicPr>
          <p:nvPr/>
        </p:nvPicPr>
        <p:blipFill>
          <a:blip r:embed="rId2"/>
          <a:stretch>
            <a:fillRect/>
          </a:stretch>
        </p:blipFill>
        <p:spPr>
          <a:xfrm>
            <a:off x="0" y="1684425"/>
            <a:ext cx="4012041" cy="1974763"/>
          </a:xfrm>
          <a:prstGeom prst="rect">
            <a:avLst/>
          </a:prstGeom>
        </p:spPr>
      </p:pic>
      <p:pic>
        <p:nvPicPr>
          <p:cNvPr id="7" name="Picture 6">
            <a:extLst>
              <a:ext uri="{FF2B5EF4-FFF2-40B4-BE49-F238E27FC236}">
                <a16:creationId xmlns:a16="http://schemas.microsoft.com/office/drawing/2014/main" id="{F65FB6FA-B6BB-0CB1-6EC5-DF6CC5DDC850}"/>
              </a:ext>
            </a:extLst>
          </p:cNvPr>
          <p:cNvPicPr>
            <a:picLocks noChangeAspect="1"/>
          </p:cNvPicPr>
          <p:nvPr/>
        </p:nvPicPr>
        <p:blipFill>
          <a:blip r:embed="rId3"/>
          <a:stretch>
            <a:fillRect/>
          </a:stretch>
        </p:blipFill>
        <p:spPr>
          <a:xfrm>
            <a:off x="339065" y="4144190"/>
            <a:ext cx="4699027" cy="2323789"/>
          </a:xfrm>
          <a:prstGeom prst="rect">
            <a:avLst/>
          </a:prstGeom>
        </p:spPr>
      </p:pic>
      <p:pic>
        <p:nvPicPr>
          <p:cNvPr id="10" name="Picture 9">
            <a:extLst>
              <a:ext uri="{FF2B5EF4-FFF2-40B4-BE49-F238E27FC236}">
                <a16:creationId xmlns:a16="http://schemas.microsoft.com/office/drawing/2014/main" id="{FE208B17-0ACC-4FCE-1F25-3C61B04ECCE6}"/>
              </a:ext>
            </a:extLst>
          </p:cNvPr>
          <p:cNvPicPr>
            <a:picLocks noChangeAspect="1"/>
          </p:cNvPicPr>
          <p:nvPr/>
        </p:nvPicPr>
        <p:blipFill>
          <a:blip r:embed="rId4"/>
          <a:stretch>
            <a:fillRect/>
          </a:stretch>
        </p:blipFill>
        <p:spPr>
          <a:xfrm>
            <a:off x="4088140" y="1677611"/>
            <a:ext cx="4015720" cy="1974763"/>
          </a:xfrm>
          <a:prstGeom prst="rect">
            <a:avLst/>
          </a:prstGeom>
        </p:spPr>
      </p:pic>
      <p:pic>
        <p:nvPicPr>
          <p:cNvPr id="13" name="Picture 12">
            <a:extLst>
              <a:ext uri="{FF2B5EF4-FFF2-40B4-BE49-F238E27FC236}">
                <a16:creationId xmlns:a16="http://schemas.microsoft.com/office/drawing/2014/main" id="{B423C61C-6DF6-76FB-F593-E1AAFC1D11CC}"/>
              </a:ext>
            </a:extLst>
          </p:cNvPr>
          <p:cNvPicPr>
            <a:picLocks noChangeAspect="1"/>
          </p:cNvPicPr>
          <p:nvPr/>
        </p:nvPicPr>
        <p:blipFill>
          <a:blip r:embed="rId5"/>
          <a:stretch>
            <a:fillRect/>
          </a:stretch>
        </p:blipFill>
        <p:spPr>
          <a:xfrm>
            <a:off x="8187720" y="1684423"/>
            <a:ext cx="4004280" cy="1974764"/>
          </a:xfrm>
          <a:prstGeom prst="rect">
            <a:avLst/>
          </a:prstGeom>
        </p:spPr>
      </p:pic>
      <p:pic>
        <p:nvPicPr>
          <p:cNvPr id="16" name="Picture 15">
            <a:extLst>
              <a:ext uri="{FF2B5EF4-FFF2-40B4-BE49-F238E27FC236}">
                <a16:creationId xmlns:a16="http://schemas.microsoft.com/office/drawing/2014/main" id="{7A36C73A-196F-0570-765F-B8B778D4FD2F}"/>
              </a:ext>
            </a:extLst>
          </p:cNvPr>
          <p:cNvPicPr>
            <a:picLocks noChangeAspect="1"/>
          </p:cNvPicPr>
          <p:nvPr/>
        </p:nvPicPr>
        <p:blipFill>
          <a:blip r:embed="rId6"/>
          <a:stretch>
            <a:fillRect/>
          </a:stretch>
        </p:blipFill>
        <p:spPr>
          <a:xfrm>
            <a:off x="7001862" y="4144190"/>
            <a:ext cx="4742864" cy="2326282"/>
          </a:xfrm>
          <a:prstGeom prst="rect">
            <a:avLst/>
          </a:prstGeom>
        </p:spPr>
      </p:pic>
      <p:pic>
        <p:nvPicPr>
          <p:cNvPr id="2" name="Picture 1" descr="A large white building with a dome&#10;&#10;Description automatically generated with low confidence">
            <a:extLst>
              <a:ext uri="{FF2B5EF4-FFF2-40B4-BE49-F238E27FC236}">
                <a16:creationId xmlns:a16="http://schemas.microsoft.com/office/drawing/2014/main" id="{C742D608-8E3D-CD53-53E8-C709EA3B4DD2}"/>
              </a:ext>
            </a:extLst>
          </p:cNvPr>
          <p:cNvPicPr>
            <a:picLocks noChangeAspect="1"/>
          </p:cNvPicPr>
          <p:nvPr/>
        </p:nvPicPr>
        <p:blipFill>
          <a:blip r:embed="rId7">
            <a:alphaModFix amt="11000"/>
            <a:extLst>
              <a:ext uri="{28A0092B-C50C-407E-A947-70E740481C1C}">
                <a14:useLocalDpi xmlns:a14="http://schemas.microsoft.com/office/drawing/2010/main" val="0"/>
              </a:ext>
            </a:extLst>
          </a:blip>
          <a:stretch>
            <a:fillRect/>
          </a:stretch>
        </p:blipFill>
        <p:spPr>
          <a:xfrm>
            <a:off x="0" y="-1087120"/>
            <a:ext cx="12192000" cy="7945120"/>
          </a:xfrm>
          <a:prstGeom prst="rect">
            <a:avLst/>
          </a:prstGeom>
        </p:spPr>
      </p:pic>
    </p:spTree>
    <p:extLst>
      <p:ext uri="{BB962C8B-B14F-4D97-AF65-F5344CB8AC3E}">
        <p14:creationId xmlns:p14="http://schemas.microsoft.com/office/powerpoint/2010/main" val="203413037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4DAD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15437E-1954-EB2E-F734-6E4CC707D0D9}"/>
              </a:ext>
            </a:extLst>
          </p:cNvPr>
          <p:cNvSpPr txBox="1"/>
          <p:nvPr/>
        </p:nvSpPr>
        <p:spPr>
          <a:xfrm>
            <a:off x="70732" y="0"/>
            <a:ext cx="11977511" cy="6685228"/>
          </a:xfrm>
          <a:prstGeom prst="rect">
            <a:avLst/>
          </a:prstGeom>
          <a:noFill/>
        </p:spPr>
        <p:txBody>
          <a:bodyPr wrap="square" rtlCol="0">
            <a:spAutoFit/>
          </a:bodyPr>
          <a:lstStyle/>
          <a:p>
            <a:r>
              <a:rPr lang="en-CA" sz="3200" b="1" dirty="0">
                <a:solidFill>
                  <a:srgbClr val="0070C0"/>
                </a:solidFill>
                <a:latin typeface="Cambria Math" panose="02040503050406030204" pitchFamily="18" charset="0"/>
                <a:ea typeface="Cambria Math" panose="02040503050406030204" pitchFamily="18" charset="0"/>
              </a:rPr>
              <a:t>3- States that changed their way of voting in the last 20 years.</a:t>
            </a:r>
          </a:p>
          <a:p>
            <a:r>
              <a:rPr lang="en-CA" sz="2000" dirty="0">
                <a:latin typeface="Cambria Math" panose="02040503050406030204" pitchFamily="18" charset="0"/>
                <a:ea typeface="Cambria Math" panose="02040503050406030204" pitchFamily="18" charset="0"/>
              </a:rPr>
              <a:t>	</a:t>
            </a:r>
          </a:p>
          <a:p>
            <a:pPr>
              <a:lnSpc>
                <a:spcPts val="3500"/>
              </a:lnSpc>
            </a:pPr>
            <a:r>
              <a:rPr lang="en-CA" sz="2000" dirty="0">
                <a:latin typeface="Cambria Math" panose="02040503050406030204" pitchFamily="18" charset="0"/>
                <a:ea typeface="Cambria Math" panose="02040503050406030204" pitchFamily="18" charset="0"/>
              </a:rPr>
              <a:t>	</a:t>
            </a:r>
            <a:r>
              <a:rPr lang="en-CA" sz="2400" dirty="0">
                <a:latin typeface="Cambria Math" panose="02040503050406030204" pitchFamily="18" charset="0"/>
                <a:ea typeface="Cambria Math" panose="02040503050406030204" pitchFamily="18" charset="0"/>
              </a:rPr>
              <a:t>As seen in the last graphs, both states in the parties cluster (Democratic and Republican) did not change their way of voting in the last 20 years. In the Republican cluster the Republican party won every single election during the whole period and the same goes to the Democratic cluster, that the Democratic Party won every election for the last 20 years.</a:t>
            </a:r>
          </a:p>
          <a:p>
            <a:pPr>
              <a:lnSpc>
                <a:spcPts val="3500"/>
              </a:lnSpc>
            </a:pPr>
            <a:endParaRPr lang="en-CA" sz="2400" dirty="0">
              <a:latin typeface="Cambria Math" panose="02040503050406030204" pitchFamily="18" charset="0"/>
              <a:ea typeface="Cambria Math" panose="02040503050406030204" pitchFamily="18" charset="0"/>
            </a:endParaRPr>
          </a:p>
          <a:p>
            <a:pPr>
              <a:lnSpc>
                <a:spcPts val="3500"/>
              </a:lnSpc>
            </a:pPr>
            <a:r>
              <a:rPr lang="en-CA" sz="2400" dirty="0">
                <a:latin typeface="Cambria Math" panose="02040503050406030204" pitchFamily="18" charset="0"/>
                <a:ea typeface="Cambria Math" panose="02040503050406030204" pitchFamily="18" charset="0"/>
              </a:rPr>
              <a:t>	That situation changes in the neutral cluster, that some states, but not all, changed their way of voting.</a:t>
            </a:r>
          </a:p>
          <a:p>
            <a:pPr>
              <a:lnSpc>
                <a:spcPts val="3500"/>
              </a:lnSpc>
            </a:pPr>
            <a:endParaRPr lang="en-CA" sz="2400" dirty="0">
              <a:latin typeface="Cambria Math" panose="02040503050406030204" pitchFamily="18" charset="0"/>
              <a:ea typeface="Cambria Math" panose="02040503050406030204" pitchFamily="18" charset="0"/>
            </a:endParaRPr>
          </a:p>
          <a:p>
            <a:pPr>
              <a:lnSpc>
                <a:spcPts val="3500"/>
              </a:lnSpc>
            </a:pPr>
            <a:r>
              <a:rPr lang="en-CA" sz="2400" dirty="0">
                <a:latin typeface="Cambria Math" panose="02040503050406030204" pitchFamily="18" charset="0"/>
                <a:ea typeface="Cambria Math" panose="02040503050406030204" pitchFamily="18" charset="0"/>
              </a:rPr>
              <a:t>	Looking into the graphs we can divide the states in 2 groups, that is, states that changed their way of voting, that means, States that we can clearly see a trend in their voting way and States that we can not, namely, States that might change the winning party but that not showcase a trend in their voting habit.</a:t>
            </a:r>
          </a:p>
        </p:txBody>
      </p:sp>
      <p:pic>
        <p:nvPicPr>
          <p:cNvPr id="3" name="Picture 2" descr="A large white building with a dome&#10;&#10;Description automatically generated with low confidence">
            <a:extLst>
              <a:ext uri="{FF2B5EF4-FFF2-40B4-BE49-F238E27FC236}">
                <a16:creationId xmlns:a16="http://schemas.microsoft.com/office/drawing/2014/main" id="{6DB61540-4D68-FC38-EF55-8A128BE394EA}"/>
              </a:ext>
            </a:extLst>
          </p:cNvPr>
          <p:cNvPicPr>
            <a:picLocks noChangeAspect="1"/>
          </p:cNvPicPr>
          <p:nvPr/>
        </p:nvPicPr>
        <p:blipFill>
          <a:blip r:embed="rId2">
            <a:alphaModFix amt="11000"/>
            <a:extLst>
              <a:ext uri="{28A0092B-C50C-407E-A947-70E740481C1C}">
                <a14:useLocalDpi xmlns:a14="http://schemas.microsoft.com/office/drawing/2010/main" val="0"/>
              </a:ext>
            </a:extLst>
          </a:blip>
          <a:stretch>
            <a:fillRect/>
          </a:stretch>
        </p:blipFill>
        <p:spPr>
          <a:xfrm>
            <a:off x="0" y="-1087120"/>
            <a:ext cx="12192000" cy="7945120"/>
          </a:xfrm>
          <a:prstGeom prst="rect">
            <a:avLst/>
          </a:prstGeom>
        </p:spPr>
      </p:pic>
    </p:spTree>
    <p:extLst>
      <p:ext uri="{BB962C8B-B14F-4D97-AF65-F5344CB8AC3E}">
        <p14:creationId xmlns:p14="http://schemas.microsoft.com/office/powerpoint/2010/main" val="182564112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4DAD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0495D6-CD29-96FB-8064-D12BD4A9A3FE}"/>
              </a:ext>
            </a:extLst>
          </p:cNvPr>
          <p:cNvSpPr txBox="1"/>
          <p:nvPr/>
        </p:nvSpPr>
        <p:spPr>
          <a:xfrm>
            <a:off x="1" y="0"/>
            <a:ext cx="6059488" cy="954107"/>
          </a:xfrm>
          <a:prstGeom prst="rect">
            <a:avLst/>
          </a:prstGeom>
          <a:noFill/>
        </p:spPr>
        <p:txBody>
          <a:bodyPr wrap="square" rtlCol="0">
            <a:spAutoFit/>
          </a:bodyPr>
          <a:lstStyle/>
          <a:p>
            <a:r>
              <a:rPr lang="en-CA" sz="2800" b="1" dirty="0">
                <a:solidFill>
                  <a:srgbClr val="0070C0"/>
                </a:solidFill>
                <a:latin typeface="Cambria Math" panose="02040503050406030204" pitchFamily="18" charset="0"/>
                <a:ea typeface="Cambria Math" panose="02040503050406030204" pitchFamily="18" charset="0"/>
              </a:rPr>
              <a:t>States that presented a trend in their way of voting:</a:t>
            </a:r>
          </a:p>
        </p:txBody>
      </p:sp>
      <p:sp>
        <p:nvSpPr>
          <p:cNvPr id="27" name="TextBox 26">
            <a:extLst>
              <a:ext uri="{FF2B5EF4-FFF2-40B4-BE49-F238E27FC236}">
                <a16:creationId xmlns:a16="http://schemas.microsoft.com/office/drawing/2014/main" id="{0805D83D-0197-2660-FBE6-081D30D2CDB5}"/>
              </a:ext>
            </a:extLst>
          </p:cNvPr>
          <p:cNvSpPr txBox="1"/>
          <p:nvPr/>
        </p:nvSpPr>
        <p:spPr>
          <a:xfrm>
            <a:off x="4742957" y="529662"/>
            <a:ext cx="2706086" cy="584775"/>
          </a:xfrm>
          <a:prstGeom prst="rect">
            <a:avLst/>
          </a:prstGeom>
          <a:noFill/>
        </p:spPr>
        <p:txBody>
          <a:bodyPr wrap="square" rtlCol="0">
            <a:spAutoFit/>
          </a:bodyPr>
          <a:lstStyle/>
          <a:p>
            <a:r>
              <a:rPr lang="en-CA" sz="3200" b="1" dirty="0">
                <a:solidFill>
                  <a:schemeClr val="accent6">
                    <a:lumMod val="75000"/>
                  </a:schemeClr>
                </a:solidFill>
                <a:latin typeface="Cambria Math" panose="02040503050406030204" pitchFamily="18" charset="0"/>
                <a:ea typeface="Cambria Math" panose="02040503050406030204" pitchFamily="18" charset="0"/>
              </a:rPr>
              <a:t>Neutral States</a:t>
            </a:r>
          </a:p>
        </p:txBody>
      </p:sp>
      <p:sp>
        <p:nvSpPr>
          <p:cNvPr id="2" name="TextBox 1">
            <a:extLst>
              <a:ext uri="{FF2B5EF4-FFF2-40B4-BE49-F238E27FC236}">
                <a16:creationId xmlns:a16="http://schemas.microsoft.com/office/drawing/2014/main" id="{B47AD9B4-8A18-6F7E-4358-05E7CC180CD4}"/>
              </a:ext>
            </a:extLst>
          </p:cNvPr>
          <p:cNvSpPr txBox="1"/>
          <p:nvPr/>
        </p:nvSpPr>
        <p:spPr>
          <a:xfrm>
            <a:off x="6059488" y="44375"/>
            <a:ext cx="6059488" cy="954107"/>
          </a:xfrm>
          <a:prstGeom prst="rect">
            <a:avLst/>
          </a:prstGeom>
          <a:noFill/>
        </p:spPr>
        <p:txBody>
          <a:bodyPr wrap="square" rtlCol="0">
            <a:spAutoFit/>
          </a:bodyPr>
          <a:lstStyle/>
          <a:p>
            <a:pPr algn="r"/>
            <a:r>
              <a:rPr lang="en-CA" sz="2800" b="1" dirty="0">
                <a:solidFill>
                  <a:srgbClr val="0070C0"/>
                </a:solidFill>
                <a:latin typeface="Cambria Math" panose="02040503050406030204" pitchFamily="18" charset="0"/>
                <a:ea typeface="Cambria Math" panose="02040503050406030204" pitchFamily="18" charset="0"/>
              </a:rPr>
              <a:t>States that did not presented a trend in their way of voting:</a:t>
            </a:r>
          </a:p>
        </p:txBody>
      </p:sp>
      <p:sp>
        <p:nvSpPr>
          <p:cNvPr id="3" name="TextBox 2">
            <a:extLst>
              <a:ext uri="{FF2B5EF4-FFF2-40B4-BE49-F238E27FC236}">
                <a16:creationId xmlns:a16="http://schemas.microsoft.com/office/drawing/2014/main" id="{2384E846-0073-D50C-AC43-8926C060C638}"/>
              </a:ext>
            </a:extLst>
          </p:cNvPr>
          <p:cNvSpPr txBox="1"/>
          <p:nvPr/>
        </p:nvSpPr>
        <p:spPr>
          <a:xfrm>
            <a:off x="568677" y="7343437"/>
            <a:ext cx="9247409" cy="1102866"/>
          </a:xfrm>
          <a:prstGeom prst="rect">
            <a:avLst/>
          </a:prstGeom>
          <a:noFill/>
        </p:spPr>
        <p:txBody>
          <a:bodyPr wrap="square" rtlCol="0">
            <a:spAutoFit/>
          </a:bodyPr>
          <a:lstStyle/>
          <a:p>
            <a:pPr>
              <a:spcBef>
                <a:spcPts val="50"/>
              </a:spcBef>
            </a:pPr>
            <a:r>
              <a:rPr lang="en-CA" sz="1600" dirty="0"/>
              <a:t>Changed the voting way: Arizona, Colorado, Georgia, New Mexico, Oregon, Virginia</a:t>
            </a:r>
          </a:p>
          <a:p>
            <a:pPr>
              <a:spcBef>
                <a:spcPts val="50"/>
              </a:spcBef>
            </a:pPr>
            <a:endParaRPr lang="en-CA" sz="1600" dirty="0"/>
          </a:p>
          <a:p>
            <a:pPr>
              <a:spcBef>
                <a:spcPts val="50"/>
              </a:spcBef>
            </a:pPr>
            <a:r>
              <a:rPr lang="en-CA" sz="1600" dirty="0"/>
              <a:t>Did not changed the voting way: Florida, Iowa, Maine, Michigan, Minnesota, Missouri, Nevada, new Hampshire, north Carolina, Ohio, Pennsylvania, Wisconsin</a:t>
            </a:r>
          </a:p>
        </p:txBody>
      </p:sp>
      <p:pic>
        <p:nvPicPr>
          <p:cNvPr id="8" name="Picture 7">
            <a:extLst>
              <a:ext uri="{FF2B5EF4-FFF2-40B4-BE49-F238E27FC236}">
                <a16:creationId xmlns:a16="http://schemas.microsoft.com/office/drawing/2014/main" id="{C841A67B-ED1D-65E8-DB04-7184A84D5860}"/>
              </a:ext>
            </a:extLst>
          </p:cNvPr>
          <p:cNvPicPr>
            <a:picLocks noChangeAspect="1"/>
          </p:cNvPicPr>
          <p:nvPr/>
        </p:nvPicPr>
        <p:blipFill>
          <a:blip r:embed="rId2"/>
          <a:stretch>
            <a:fillRect/>
          </a:stretch>
        </p:blipFill>
        <p:spPr>
          <a:xfrm>
            <a:off x="166290" y="1480500"/>
            <a:ext cx="5169958" cy="2549633"/>
          </a:xfrm>
          <a:prstGeom prst="rect">
            <a:avLst/>
          </a:prstGeom>
        </p:spPr>
      </p:pic>
      <p:pic>
        <p:nvPicPr>
          <p:cNvPr id="11" name="Picture 10">
            <a:extLst>
              <a:ext uri="{FF2B5EF4-FFF2-40B4-BE49-F238E27FC236}">
                <a16:creationId xmlns:a16="http://schemas.microsoft.com/office/drawing/2014/main" id="{7D1A4814-6C67-4206-A26D-EC22E8BFB6B9}"/>
              </a:ext>
            </a:extLst>
          </p:cNvPr>
          <p:cNvPicPr>
            <a:picLocks noChangeAspect="1"/>
          </p:cNvPicPr>
          <p:nvPr/>
        </p:nvPicPr>
        <p:blipFill>
          <a:blip r:embed="rId3"/>
          <a:stretch>
            <a:fillRect/>
          </a:stretch>
        </p:blipFill>
        <p:spPr>
          <a:xfrm>
            <a:off x="166290" y="4148469"/>
            <a:ext cx="5169958" cy="2522158"/>
          </a:xfrm>
          <a:prstGeom prst="rect">
            <a:avLst/>
          </a:prstGeom>
        </p:spPr>
      </p:pic>
      <p:pic>
        <p:nvPicPr>
          <p:cNvPr id="14" name="Picture 13">
            <a:extLst>
              <a:ext uri="{FF2B5EF4-FFF2-40B4-BE49-F238E27FC236}">
                <a16:creationId xmlns:a16="http://schemas.microsoft.com/office/drawing/2014/main" id="{67ED5DA4-37B7-99A4-5E58-2CD7C92ADF62}"/>
              </a:ext>
            </a:extLst>
          </p:cNvPr>
          <p:cNvPicPr>
            <a:picLocks noChangeAspect="1"/>
          </p:cNvPicPr>
          <p:nvPr/>
        </p:nvPicPr>
        <p:blipFill>
          <a:blip r:embed="rId4"/>
          <a:stretch>
            <a:fillRect/>
          </a:stretch>
        </p:blipFill>
        <p:spPr>
          <a:xfrm>
            <a:off x="7449043" y="996947"/>
            <a:ext cx="3462070" cy="1872344"/>
          </a:xfrm>
          <a:prstGeom prst="rect">
            <a:avLst/>
          </a:prstGeom>
        </p:spPr>
      </p:pic>
      <p:pic>
        <p:nvPicPr>
          <p:cNvPr id="17" name="Picture 16">
            <a:extLst>
              <a:ext uri="{FF2B5EF4-FFF2-40B4-BE49-F238E27FC236}">
                <a16:creationId xmlns:a16="http://schemas.microsoft.com/office/drawing/2014/main" id="{0745C9B4-1689-2545-2444-63137DD80517}"/>
              </a:ext>
            </a:extLst>
          </p:cNvPr>
          <p:cNvPicPr>
            <a:picLocks noChangeAspect="1"/>
          </p:cNvPicPr>
          <p:nvPr/>
        </p:nvPicPr>
        <p:blipFill>
          <a:blip r:embed="rId5"/>
          <a:stretch>
            <a:fillRect/>
          </a:stretch>
        </p:blipFill>
        <p:spPr>
          <a:xfrm>
            <a:off x="7449043" y="2915642"/>
            <a:ext cx="3513058" cy="1872344"/>
          </a:xfrm>
          <a:prstGeom prst="rect">
            <a:avLst/>
          </a:prstGeom>
        </p:spPr>
      </p:pic>
      <p:pic>
        <p:nvPicPr>
          <p:cNvPr id="20" name="Picture 19">
            <a:extLst>
              <a:ext uri="{FF2B5EF4-FFF2-40B4-BE49-F238E27FC236}">
                <a16:creationId xmlns:a16="http://schemas.microsoft.com/office/drawing/2014/main" id="{62EED20F-A2E1-4152-AC73-78C95DF2218C}"/>
              </a:ext>
            </a:extLst>
          </p:cNvPr>
          <p:cNvPicPr>
            <a:picLocks noChangeAspect="1"/>
          </p:cNvPicPr>
          <p:nvPr/>
        </p:nvPicPr>
        <p:blipFill>
          <a:blip r:embed="rId6"/>
          <a:stretch>
            <a:fillRect/>
          </a:stretch>
        </p:blipFill>
        <p:spPr>
          <a:xfrm>
            <a:off x="7449043" y="4892157"/>
            <a:ext cx="3462070" cy="1873290"/>
          </a:xfrm>
          <a:prstGeom prst="rect">
            <a:avLst/>
          </a:prstGeom>
        </p:spPr>
      </p:pic>
      <p:pic>
        <p:nvPicPr>
          <p:cNvPr id="5" name="Picture 4" descr="A large white building with a dome&#10;&#10;Description automatically generated with low confidence">
            <a:extLst>
              <a:ext uri="{FF2B5EF4-FFF2-40B4-BE49-F238E27FC236}">
                <a16:creationId xmlns:a16="http://schemas.microsoft.com/office/drawing/2014/main" id="{83702090-228B-39A8-EBE2-B2A54251A8AA}"/>
              </a:ext>
            </a:extLst>
          </p:cNvPr>
          <p:cNvPicPr>
            <a:picLocks noChangeAspect="1"/>
          </p:cNvPicPr>
          <p:nvPr/>
        </p:nvPicPr>
        <p:blipFill>
          <a:blip r:embed="rId7">
            <a:alphaModFix amt="11000"/>
            <a:extLst>
              <a:ext uri="{28A0092B-C50C-407E-A947-70E740481C1C}">
                <a14:useLocalDpi xmlns:a14="http://schemas.microsoft.com/office/drawing/2010/main" val="0"/>
              </a:ext>
            </a:extLst>
          </a:blip>
          <a:stretch>
            <a:fillRect/>
          </a:stretch>
        </p:blipFill>
        <p:spPr>
          <a:xfrm>
            <a:off x="0" y="-1087120"/>
            <a:ext cx="12192000" cy="7945120"/>
          </a:xfrm>
          <a:prstGeom prst="rect">
            <a:avLst/>
          </a:prstGeom>
        </p:spPr>
      </p:pic>
    </p:spTree>
    <p:extLst>
      <p:ext uri="{BB962C8B-B14F-4D97-AF65-F5344CB8AC3E}">
        <p14:creationId xmlns:p14="http://schemas.microsoft.com/office/powerpoint/2010/main" val="365719736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4" name="Freeform: Shape 13">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9" name="Freeform: Shape 18">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extBox 3">
            <a:extLst>
              <a:ext uri="{FF2B5EF4-FFF2-40B4-BE49-F238E27FC236}">
                <a16:creationId xmlns:a16="http://schemas.microsoft.com/office/drawing/2014/main" id="{F93252E0-E1A5-5F0D-E499-E11B70785118}"/>
              </a:ext>
            </a:extLst>
          </p:cNvPr>
          <p:cNvSpPr txBox="1"/>
          <p:nvPr/>
        </p:nvSpPr>
        <p:spPr>
          <a:xfrm>
            <a:off x="3215424" y="3014700"/>
            <a:ext cx="5760846" cy="82859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200" b="1" kern="1200" dirty="0">
                <a:solidFill>
                  <a:schemeClr val="tx2"/>
                </a:solidFill>
                <a:latin typeface="+mj-lt"/>
                <a:ea typeface="+mj-ea"/>
                <a:cs typeface="+mj-cs"/>
              </a:rPr>
              <a:t>Conclusion</a:t>
            </a:r>
          </a:p>
        </p:txBody>
      </p:sp>
    </p:spTree>
    <p:extLst>
      <p:ext uri="{BB962C8B-B14F-4D97-AF65-F5344CB8AC3E}">
        <p14:creationId xmlns:p14="http://schemas.microsoft.com/office/powerpoint/2010/main" val="155992423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4DAD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0495D6-CD29-96FB-8064-D12BD4A9A3FE}"/>
              </a:ext>
            </a:extLst>
          </p:cNvPr>
          <p:cNvSpPr txBox="1"/>
          <p:nvPr/>
        </p:nvSpPr>
        <p:spPr>
          <a:xfrm>
            <a:off x="0" y="-79022"/>
            <a:ext cx="2976034" cy="707886"/>
          </a:xfrm>
          <a:prstGeom prst="rect">
            <a:avLst/>
          </a:prstGeom>
          <a:noFill/>
        </p:spPr>
        <p:txBody>
          <a:bodyPr wrap="square" rtlCol="0">
            <a:spAutoFit/>
          </a:bodyPr>
          <a:lstStyle/>
          <a:p>
            <a:r>
              <a:rPr lang="en-CA" sz="4000" b="1" dirty="0">
                <a:solidFill>
                  <a:srgbClr val="0070C0"/>
                </a:solidFill>
                <a:latin typeface="Cambria Math" panose="02040503050406030204" pitchFamily="18" charset="0"/>
                <a:ea typeface="Cambria Math" panose="02040503050406030204" pitchFamily="18" charset="0"/>
              </a:rPr>
              <a:t>Conclusions:</a:t>
            </a:r>
          </a:p>
        </p:txBody>
      </p:sp>
      <p:sp>
        <p:nvSpPr>
          <p:cNvPr id="3" name="TextBox 2">
            <a:extLst>
              <a:ext uri="{FF2B5EF4-FFF2-40B4-BE49-F238E27FC236}">
                <a16:creationId xmlns:a16="http://schemas.microsoft.com/office/drawing/2014/main" id="{2384E846-0073-D50C-AC43-8926C060C638}"/>
              </a:ext>
            </a:extLst>
          </p:cNvPr>
          <p:cNvSpPr txBox="1"/>
          <p:nvPr/>
        </p:nvSpPr>
        <p:spPr>
          <a:xfrm>
            <a:off x="568677" y="7343437"/>
            <a:ext cx="9247409" cy="1102866"/>
          </a:xfrm>
          <a:prstGeom prst="rect">
            <a:avLst/>
          </a:prstGeom>
          <a:noFill/>
        </p:spPr>
        <p:txBody>
          <a:bodyPr wrap="square" rtlCol="0">
            <a:spAutoFit/>
          </a:bodyPr>
          <a:lstStyle/>
          <a:p>
            <a:pPr>
              <a:spcBef>
                <a:spcPts val="50"/>
              </a:spcBef>
            </a:pPr>
            <a:r>
              <a:rPr lang="en-CA" sz="1600" dirty="0"/>
              <a:t>Changed the voting way: Arizona, Colorado, Georgia, New Mexico, Oregon, Virginia</a:t>
            </a:r>
          </a:p>
          <a:p>
            <a:pPr>
              <a:spcBef>
                <a:spcPts val="50"/>
              </a:spcBef>
            </a:pPr>
            <a:endParaRPr lang="en-CA" sz="1600" dirty="0"/>
          </a:p>
          <a:p>
            <a:pPr>
              <a:spcBef>
                <a:spcPts val="50"/>
              </a:spcBef>
            </a:pPr>
            <a:r>
              <a:rPr lang="en-CA" sz="1600" dirty="0"/>
              <a:t>Did not changed the voting way: Florida, Iowa, Maine, Michigan, Minnesota, Missouri, Nevada, new Hampshire, north Carolina, Ohio, Pennsylvania, Wisconsin</a:t>
            </a:r>
          </a:p>
        </p:txBody>
      </p:sp>
      <p:sp>
        <p:nvSpPr>
          <p:cNvPr id="5" name="TextBox 4">
            <a:extLst>
              <a:ext uri="{FF2B5EF4-FFF2-40B4-BE49-F238E27FC236}">
                <a16:creationId xmlns:a16="http://schemas.microsoft.com/office/drawing/2014/main" id="{979055EF-C13F-7E1F-F0C8-378A7AB75353}"/>
              </a:ext>
            </a:extLst>
          </p:cNvPr>
          <p:cNvSpPr txBox="1"/>
          <p:nvPr/>
        </p:nvSpPr>
        <p:spPr>
          <a:xfrm>
            <a:off x="0" y="732877"/>
            <a:ext cx="12063590" cy="6007799"/>
          </a:xfrm>
          <a:prstGeom prst="rect">
            <a:avLst/>
          </a:prstGeom>
          <a:noFill/>
        </p:spPr>
        <p:txBody>
          <a:bodyPr wrap="square" rtlCol="0">
            <a:spAutoFit/>
          </a:bodyPr>
          <a:lstStyle/>
          <a:p>
            <a:r>
              <a:rPr lang="en-CA" sz="2400" b="1" dirty="0"/>
              <a:t>Of the 50 States in USA: </a:t>
            </a:r>
          </a:p>
          <a:p>
            <a:pPr marL="285750" indent="-285750">
              <a:lnSpc>
                <a:spcPct val="150000"/>
              </a:lnSpc>
              <a:buFont typeface="Arial" panose="020B0604020202020204" pitchFamily="34" charset="0"/>
              <a:buChar char="•"/>
            </a:pPr>
            <a:endParaRPr lang="en-CA" sz="2000" dirty="0"/>
          </a:p>
          <a:p>
            <a:pPr marL="285750" indent="-285750">
              <a:lnSpc>
                <a:spcPct val="200000"/>
              </a:lnSpc>
              <a:buFont typeface="Arial" panose="020B0604020202020204" pitchFamily="34" charset="0"/>
              <a:buChar char="•"/>
            </a:pPr>
            <a:r>
              <a:rPr lang="en-CA" sz="2000" b="1" dirty="0"/>
              <a:t>20 have the Republican Party as their major party: </a:t>
            </a:r>
            <a:r>
              <a:rPr lang="en-CA" sz="1600" dirty="0"/>
              <a:t>Wyoming, Utah, Idaho, Oklahoma, North Dakota, Nebraska, West Virginia, Alabama, Kentucky, South Dakota, Kansas, Alaska, Arkansas, Tennessee, Montana, Louisiana, Mississippi, Texas, Indiana, South Carolina.</a:t>
            </a:r>
            <a:endParaRPr lang="en-CA" sz="1600" b="1" dirty="0"/>
          </a:p>
          <a:p>
            <a:pPr marL="285750" indent="-285750">
              <a:lnSpc>
                <a:spcPct val="200000"/>
              </a:lnSpc>
              <a:buFont typeface="Arial" panose="020B0604020202020204" pitchFamily="34" charset="0"/>
              <a:buChar char="•"/>
            </a:pPr>
            <a:r>
              <a:rPr lang="en-CA" sz="2000" b="1" dirty="0"/>
              <a:t> 12 have the Democratic party as their major party: </a:t>
            </a:r>
            <a:r>
              <a:rPr lang="en-CA" sz="1600" dirty="0"/>
              <a:t>Washington, New Jersey, Delaware, Illinois, Connecticut, California, Maryland, Rhode Island, New York, Massachusetts, Vermont, Hawaii</a:t>
            </a:r>
            <a:endParaRPr lang="en-CA" sz="1600" b="1" dirty="0"/>
          </a:p>
          <a:p>
            <a:pPr marL="285750" indent="-285750">
              <a:lnSpc>
                <a:spcPct val="200000"/>
              </a:lnSpc>
              <a:buFont typeface="Arial" panose="020B0604020202020204" pitchFamily="34" charset="0"/>
              <a:buChar char="•"/>
            </a:pPr>
            <a:r>
              <a:rPr lang="en-CA" sz="2000" b="1" dirty="0"/>
              <a:t> 18 are Neutral, namely, do not have a clear major party: </a:t>
            </a:r>
            <a:r>
              <a:rPr lang="en-CA" sz="1600" dirty="0"/>
              <a:t>Missouri, Georgia, Arizona, North Carolina, Ohio, Florida, Iowa, Virginia, Nevada, Colorado, Wisconsin, Pennsylvania, New Hampshire, Minnesota, Michigan, New Mexico, Maine, Oregon </a:t>
            </a:r>
          </a:p>
          <a:p>
            <a:pPr marL="285750" indent="-285750">
              <a:lnSpc>
                <a:spcPct val="200000"/>
              </a:lnSpc>
              <a:buFont typeface="Arial" panose="020B0604020202020204" pitchFamily="34" charset="0"/>
              <a:buChar char="•"/>
            </a:pPr>
            <a:r>
              <a:rPr lang="en-CA" sz="2000" b="1" dirty="0"/>
              <a:t>Of the 18 Neutral States, 6 </a:t>
            </a:r>
            <a:r>
              <a:rPr lang="en-CA" sz="2000" dirty="0"/>
              <a:t>(Arizona, Colorado, Georgia, New Mexico, Oregon, Virginia) </a:t>
            </a:r>
            <a:r>
              <a:rPr lang="en-CA" sz="2000" b="1" dirty="0"/>
              <a:t>presented the same voting trend for the last 20 years, expressly going away from the Republican Party and into the Democratic party.</a:t>
            </a:r>
          </a:p>
        </p:txBody>
      </p:sp>
      <p:pic>
        <p:nvPicPr>
          <p:cNvPr id="2" name="Picture 1" descr="A large white building with a dome&#10;&#10;Description automatically generated with low confidence">
            <a:extLst>
              <a:ext uri="{FF2B5EF4-FFF2-40B4-BE49-F238E27FC236}">
                <a16:creationId xmlns:a16="http://schemas.microsoft.com/office/drawing/2014/main" id="{2E89CCB5-55A4-57A8-FEE2-04ACD95A1DAE}"/>
              </a:ext>
            </a:extLst>
          </p:cNvPr>
          <p:cNvPicPr>
            <a:picLocks noChangeAspect="1"/>
          </p:cNvPicPr>
          <p:nvPr/>
        </p:nvPicPr>
        <p:blipFill>
          <a:blip r:embed="rId2">
            <a:alphaModFix amt="11000"/>
            <a:extLst>
              <a:ext uri="{28A0092B-C50C-407E-A947-70E740481C1C}">
                <a14:useLocalDpi xmlns:a14="http://schemas.microsoft.com/office/drawing/2010/main" val="0"/>
              </a:ext>
            </a:extLst>
          </a:blip>
          <a:stretch>
            <a:fillRect/>
          </a:stretch>
        </p:blipFill>
        <p:spPr>
          <a:xfrm>
            <a:off x="0" y="-1087120"/>
            <a:ext cx="12192000" cy="7945120"/>
          </a:xfrm>
          <a:prstGeom prst="rect">
            <a:avLst/>
          </a:prstGeom>
        </p:spPr>
      </p:pic>
    </p:spTree>
    <p:extLst>
      <p:ext uri="{BB962C8B-B14F-4D97-AF65-F5344CB8AC3E}">
        <p14:creationId xmlns:p14="http://schemas.microsoft.com/office/powerpoint/2010/main" val="185455838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4DADC"/>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B4CB8B9-9076-6A9B-2E29-FB3BBC250DC8}"/>
              </a:ext>
            </a:extLst>
          </p:cNvPr>
          <p:cNvSpPr txBox="1"/>
          <p:nvPr/>
        </p:nvSpPr>
        <p:spPr>
          <a:xfrm>
            <a:off x="282222" y="0"/>
            <a:ext cx="12192000" cy="7079887"/>
          </a:xfrm>
          <a:prstGeom prst="rect">
            <a:avLst/>
          </a:prstGeom>
          <a:noFill/>
        </p:spPr>
        <p:txBody>
          <a:bodyPr wrap="square" rtlCol="0">
            <a:spAutoFit/>
          </a:bodyPr>
          <a:lstStyle/>
          <a:p>
            <a:pPr algn="ctr">
              <a:lnSpc>
                <a:spcPct val="200000"/>
              </a:lnSpc>
            </a:pPr>
            <a:endParaRPr lang="en-CA" sz="3200" b="1" dirty="0">
              <a:solidFill>
                <a:srgbClr val="0E647C"/>
              </a:solidFill>
              <a:latin typeface="Cambria Math" panose="02040503050406030204" pitchFamily="18" charset="0"/>
              <a:ea typeface="Cambria Math" panose="02040503050406030204" pitchFamily="18" charset="0"/>
            </a:endParaRPr>
          </a:p>
          <a:p>
            <a:pPr marL="342900" indent="-342900">
              <a:lnSpc>
                <a:spcPct val="200000"/>
              </a:lnSpc>
              <a:buFont typeface="Arial" panose="020B0604020202020204" pitchFamily="34" charset="0"/>
              <a:buChar char="•"/>
            </a:pPr>
            <a:r>
              <a:rPr lang="en-CA" sz="3200" b="1" dirty="0">
                <a:latin typeface="Cambria Math" panose="02040503050406030204" pitchFamily="18" charset="0"/>
                <a:ea typeface="Cambria Math" panose="02040503050406030204" pitchFamily="18" charset="0"/>
              </a:rPr>
              <a:t>Executive Summary</a:t>
            </a:r>
          </a:p>
          <a:p>
            <a:pPr marL="342900" indent="-342900">
              <a:lnSpc>
                <a:spcPct val="200000"/>
              </a:lnSpc>
              <a:buFont typeface="Arial" panose="020B0604020202020204" pitchFamily="34" charset="0"/>
              <a:buChar char="•"/>
            </a:pPr>
            <a:r>
              <a:rPr lang="en-CA" sz="3200" b="1" dirty="0">
                <a:latin typeface="Cambria Math" panose="02040503050406030204" pitchFamily="18" charset="0"/>
                <a:ea typeface="Cambria Math" panose="02040503050406030204" pitchFamily="18" charset="0"/>
              </a:rPr>
              <a:t>Introduction</a:t>
            </a:r>
          </a:p>
          <a:p>
            <a:pPr marL="342900" indent="-342900">
              <a:lnSpc>
                <a:spcPct val="200000"/>
              </a:lnSpc>
              <a:buFont typeface="Arial" panose="020B0604020202020204" pitchFamily="34" charset="0"/>
              <a:buChar char="•"/>
            </a:pPr>
            <a:r>
              <a:rPr lang="en-CA" sz="3200" b="1" dirty="0">
                <a:latin typeface="Cambria Math" panose="02040503050406030204" pitchFamily="18" charset="0"/>
                <a:ea typeface="Cambria Math" panose="02040503050406030204" pitchFamily="18" charset="0"/>
              </a:rPr>
              <a:t>Methodology</a:t>
            </a:r>
          </a:p>
          <a:p>
            <a:pPr marL="342900" indent="-342900">
              <a:lnSpc>
                <a:spcPct val="200000"/>
              </a:lnSpc>
              <a:buFont typeface="Arial" panose="020B0604020202020204" pitchFamily="34" charset="0"/>
              <a:buChar char="•"/>
            </a:pPr>
            <a:r>
              <a:rPr lang="en-CA" sz="3200" b="1" dirty="0">
                <a:latin typeface="Cambria Math" panose="02040503050406030204" pitchFamily="18" charset="0"/>
                <a:ea typeface="Cambria Math" panose="02040503050406030204" pitchFamily="18" charset="0"/>
              </a:rPr>
              <a:t>Results:</a:t>
            </a:r>
          </a:p>
          <a:p>
            <a:pPr marL="800100" lvl="1" indent="-342900">
              <a:lnSpc>
                <a:spcPct val="200000"/>
              </a:lnSpc>
              <a:buFont typeface="Arial" panose="020B0604020202020204" pitchFamily="34" charset="0"/>
              <a:buChar char="•"/>
            </a:pPr>
            <a:r>
              <a:rPr lang="en-CA" sz="2000" b="1" dirty="0">
                <a:latin typeface="Cambria Math" panose="02040503050406030204" pitchFamily="18" charset="0"/>
                <a:ea typeface="Cambria Math" panose="02040503050406030204" pitchFamily="18" charset="0"/>
              </a:rPr>
              <a:t>Visualization – Charts and Maps</a:t>
            </a:r>
          </a:p>
          <a:p>
            <a:pPr marL="800100" lvl="1" indent="-342900">
              <a:lnSpc>
                <a:spcPct val="200000"/>
              </a:lnSpc>
              <a:buFont typeface="Arial" panose="020B0604020202020204" pitchFamily="34" charset="0"/>
              <a:buChar char="•"/>
            </a:pPr>
            <a:r>
              <a:rPr lang="en-CA" sz="2000" b="1" dirty="0">
                <a:latin typeface="Cambria Math" panose="02040503050406030204" pitchFamily="18" charset="0"/>
                <a:ea typeface="Cambria Math" panose="02040503050406030204" pitchFamily="18" charset="0"/>
              </a:rPr>
              <a:t>Dashboard</a:t>
            </a:r>
          </a:p>
          <a:p>
            <a:pPr marL="342900" indent="-342900">
              <a:lnSpc>
                <a:spcPct val="200000"/>
              </a:lnSpc>
              <a:buFont typeface="Arial" panose="020B0604020202020204" pitchFamily="34" charset="0"/>
              <a:buChar char="•"/>
            </a:pPr>
            <a:r>
              <a:rPr lang="en-CA" sz="3200" b="1" dirty="0">
                <a:latin typeface="Cambria Math" panose="02040503050406030204" pitchFamily="18" charset="0"/>
                <a:ea typeface="Cambria Math" panose="02040503050406030204" pitchFamily="18" charset="0"/>
              </a:rPr>
              <a:t>Conclusion</a:t>
            </a:r>
          </a:p>
        </p:txBody>
      </p:sp>
      <p:sp>
        <p:nvSpPr>
          <p:cNvPr id="4" name="TextBox 3">
            <a:extLst>
              <a:ext uri="{FF2B5EF4-FFF2-40B4-BE49-F238E27FC236}">
                <a16:creationId xmlns:a16="http://schemas.microsoft.com/office/drawing/2014/main" id="{F93252E0-E1A5-5F0D-E499-E11B70785118}"/>
              </a:ext>
            </a:extLst>
          </p:cNvPr>
          <p:cNvSpPr txBox="1"/>
          <p:nvPr/>
        </p:nvSpPr>
        <p:spPr>
          <a:xfrm>
            <a:off x="372534" y="125431"/>
            <a:ext cx="12192000" cy="923330"/>
          </a:xfrm>
          <a:prstGeom prst="rect">
            <a:avLst/>
          </a:prstGeom>
          <a:noFill/>
        </p:spPr>
        <p:txBody>
          <a:bodyPr wrap="square" rtlCol="0">
            <a:spAutoFit/>
          </a:bodyPr>
          <a:lstStyle/>
          <a:p>
            <a:r>
              <a:rPr lang="en-CA" sz="5400" b="1" dirty="0">
                <a:solidFill>
                  <a:srgbClr val="0E647C"/>
                </a:solidFill>
                <a:latin typeface="Cambria Math" panose="02040503050406030204" pitchFamily="18" charset="0"/>
                <a:ea typeface="Cambria Math" panose="02040503050406030204" pitchFamily="18" charset="0"/>
              </a:rPr>
              <a:t>Outline</a:t>
            </a:r>
          </a:p>
        </p:txBody>
      </p:sp>
      <p:pic>
        <p:nvPicPr>
          <p:cNvPr id="2" name="Picture 1" descr="A large white building with a dome&#10;&#10;Description automatically generated with low confidence">
            <a:extLst>
              <a:ext uri="{FF2B5EF4-FFF2-40B4-BE49-F238E27FC236}">
                <a16:creationId xmlns:a16="http://schemas.microsoft.com/office/drawing/2014/main" id="{C0DB4C84-A454-DC3E-3D01-F0F774A41B65}"/>
              </a:ext>
            </a:extLst>
          </p:cNvPr>
          <p:cNvPicPr>
            <a:picLocks noChangeAspect="1"/>
          </p:cNvPicPr>
          <p:nvPr/>
        </p:nvPicPr>
        <p:blipFill>
          <a:blip r:embed="rId2">
            <a:alphaModFix amt="11000"/>
            <a:extLst>
              <a:ext uri="{28A0092B-C50C-407E-A947-70E740481C1C}">
                <a14:useLocalDpi xmlns:a14="http://schemas.microsoft.com/office/drawing/2010/main" val="0"/>
              </a:ext>
            </a:extLst>
          </a:blip>
          <a:stretch>
            <a:fillRect/>
          </a:stretch>
        </p:blipFill>
        <p:spPr>
          <a:xfrm>
            <a:off x="0" y="-1087120"/>
            <a:ext cx="12192000" cy="7945120"/>
          </a:xfrm>
          <a:prstGeom prst="rect">
            <a:avLst/>
          </a:prstGeom>
        </p:spPr>
      </p:pic>
    </p:spTree>
    <p:extLst>
      <p:ext uri="{BB962C8B-B14F-4D97-AF65-F5344CB8AC3E}">
        <p14:creationId xmlns:p14="http://schemas.microsoft.com/office/powerpoint/2010/main" val="5519318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4DAD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3252E0-E1A5-5F0D-E499-E11B70785118}"/>
              </a:ext>
            </a:extLst>
          </p:cNvPr>
          <p:cNvSpPr txBox="1"/>
          <p:nvPr/>
        </p:nvSpPr>
        <p:spPr>
          <a:xfrm>
            <a:off x="0" y="102853"/>
            <a:ext cx="6059488" cy="769441"/>
          </a:xfrm>
          <a:prstGeom prst="rect">
            <a:avLst/>
          </a:prstGeom>
          <a:noFill/>
        </p:spPr>
        <p:txBody>
          <a:bodyPr wrap="square" rtlCol="0">
            <a:spAutoFit/>
          </a:bodyPr>
          <a:lstStyle/>
          <a:p>
            <a:pPr algn="ctr"/>
            <a:r>
              <a:rPr lang="en-CA" sz="4400" b="1" dirty="0">
                <a:solidFill>
                  <a:srgbClr val="0E647C"/>
                </a:solidFill>
                <a:latin typeface="Cambria Math" panose="02040503050406030204" pitchFamily="18" charset="0"/>
                <a:ea typeface="Cambria Math" panose="02040503050406030204" pitchFamily="18" charset="0"/>
              </a:rPr>
              <a:t>Executive Summary</a:t>
            </a:r>
          </a:p>
        </p:txBody>
      </p:sp>
      <p:pic>
        <p:nvPicPr>
          <p:cNvPr id="3" name="Graphic 2" descr="Caret Right with solid fill">
            <a:extLst>
              <a:ext uri="{FF2B5EF4-FFF2-40B4-BE49-F238E27FC236}">
                <a16:creationId xmlns:a16="http://schemas.microsoft.com/office/drawing/2014/main" id="{AD27396B-CB3E-B84B-3BC2-54DD1A7971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30373"/>
            <a:ext cx="914400" cy="914400"/>
          </a:xfrm>
          <a:prstGeom prst="rect">
            <a:avLst/>
          </a:prstGeom>
        </p:spPr>
      </p:pic>
      <p:sp>
        <p:nvSpPr>
          <p:cNvPr id="5" name="TextBox 4">
            <a:extLst>
              <a:ext uri="{FF2B5EF4-FFF2-40B4-BE49-F238E27FC236}">
                <a16:creationId xmlns:a16="http://schemas.microsoft.com/office/drawing/2014/main" id="{E990FEC0-5D5D-CCC2-6946-9306E3906BF3}"/>
              </a:ext>
            </a:extLst>
          </p:cNvPr>
          <p:cNvSpPr txBox="1"/>
          <p:nvPr/>
        </p:nvSpPr>
        <p:spPr>
          <a:xfrm>
            <a:off x="6096000" y="990984"/>
            <a:ext cx="5469453" cy="1451038"/>
          </a:xfrm>
          <a:prstGeom prst="rect">
            <a:avLst/>
          </a:prstGeom>
          <a:noFill/>
        </p:spPr>
        <p:txBody>
          <a:bodyPr wrap="square" rtlCol="0">
            <a:spAutoFit/>
          </a:bodyPr>
          <a:lstStyle/>
          <a:p>
            <a:r>
              <a:rPr lang="en-CA" sz="3200" b="1" dirty="0">
                <a:solidFill>
                  <a:srgbClr val="0E647C"/>
                </a:solidFill>
                <a:latin typeface="Cambria Math" panose="02040503050406030204" pitchFamily="18" charset="0"/>
                <a:ea typeface="Cambria Math" panose="02040503050406030204" pitchFamily="18" charset="0"/>
              </a:rPr>
              <a:t>Main Objective of the analysis:</a:t>
            </a:r>
          </a:p>
          <a:p>
            <a:pPr>
              <a:lnSpc>
                <a:spcPct val="150000"/>
              </a:lnSpc>
            </a:pPr>
            <a:r>
              <a:rPr lang="en-CA" sz="2000" b="1" dirty="0">
                <a:latin typeface="Cambria Math" panose="02040503050406030204" pitchFamily="18" charset="0"/>
                <a:ea typeface="Cambria Math" panose="02040503050406030204" pitchFamily="18" charset="0"/>
              </a:rPr>
              <a:t>Find how USA states changed their voting habit in the 21 century.</a:t>
            </a:r>
            <a:endParaRPr lang="en-CA" sz="2000" b="1" dirty="0">
              <a:solidFill>
                <a:srgbClr val="0E647C"/>
              </a:solidFill>
              <a:latin typeface="Cambria Math" panose="02040503050406030204" pitchFamily="18" charset="0"/>
              <a:ea typeface="Cambria Math" panose="02040503050406030204" pitchFamily="18" charset="0"/>
            </a:endParaRPr>
          </a:p>
        </p:txBody>
      </p:sp>
      <p:sp>
        <p:nvSpPr>
          <p:cNvPr id="7" name="TextBox 6">
            <a:extLst>
              <a:ext uri="{FF2B5EF4-FFF2-40B4-BE49-F238E27FC236}">
                <a16:creationId xmlns:a16="http://schemas.microsoft.com/office/drawing/2014/main" id="{EB4CB8B9-9076-6A9B-2E29-FB3BBC250DC8}"/>
              </a:ext>
            </a:extLst>
          </p:cNvPr>
          <p:cNvSpPr txBox="1"/>
          <p:nvPr/>
        </p:nvSpPr>
        <p:spPr>
          <a:xfrm>
            <a:off x="299169" y="990984"/>
            <a:ext cx="5294489" cy="4081117"/>
          </a:xfrm>
          <a:prstGeom prst="rect">
            <a:avLst/>
          </a:prstGeom>
          <a:noFill/>
        </p:spPr>
        <p:txBody>
          <a:bodyPr wrap="square" rtlCol="0">
            <a:spAutoFit/>
          </a:bodyPr>
          <a:lstStyle/>
          <a:p>
            <a:r>
              <a:rPr lang="en-CA" sz="3200" b="1" dirty="0">
                <a:solidFill>
                  <a:srgbClr val="0E647C"/>
                </a:solidFill>
                <a:latin typeface="Cambria Math" panose="02040503050406030204" pitchFamily="18" charset="0"/>
                <a:ea typeface="Cambria Math" panose="02040503050406030204" pitchFamily="18" charset="0"/>
              </a:rPr>
              <a:t>Methodologies</a:t>
            </a:r>
          </a:p>
          <a:p>
            <a:endParaRPr lang="en-CA" sz="2000" b="1" dirty="0">
              <a:solidFill>
                <a:srgbClr val="0E647C"/>
              </a:solidFill>
              <a:latin typeface="Cambria Math" panose="02040503050406030204" pitchFamily="18" charset="0"/>
              <a:ea typeface="Cambria Math" panose="02040503050406030204" pitchFamily="18" charset="0"/>
            </a:endParaRPr>
          </a:p>
          <a:p>
            <a:pPr marL="342900" indent="-342900">
              <a:lnSpc>
                <a:spcPts val="2800"/>
              </a:lnSpc>
              <a:buFont typeface="Arial" panose="020B0604020202020204" pitchFamily="34" charset="0"/>
              <a:buChar char="•"/>
            </a:pPr>
            <a:r>
              <a:rPr lang="en-CA" sz="2000" b="1" dirty="0">
                <a:latin typeface="Cambria Math" panose="02040503050406030204" pitchFamily="18" charset="0"/>
                <a:ea typeface="Cambria Math" panose="02040503050406030204" pitchFamily="18" charset="0"/>
              </a:rPr>
              <a:t>Data collection and wrangling: </a:t>
            </a:r>
          </a:p>
          <a:p>
            <a:pPr marL="800100" lvl="1" indent="-342900">
              <a:lnSpc>
                <a:spcPts val="2800"/>
              </a:lnSpc>
              <a:buFont typeface="Arial" panose="020B0604020202020204" pitchFamily="34" charset="0"/>
              <a:buChar char="•"/>
            </a:pPr>
            <a:r>
              <a:rPr lang="en-CA" sz="1600" dirty="0">
                <a:latin typeface="Cambria Math" panose="02040503050406030204" pitchFamily="18" charset="0"/>
                <a:ea typeface="Cambria Math" panose="02040503050406030204" pitchFamily="18" charset="0"/>
              </a:rPr>
              <a:t>python, folium, dash,  SQL</a:t>
            </a:r>
          </a:p>
          <a:p>
            <a:pPr marL="342900" indent="-342900">
              <a:lnSpc>
                <a:spcPts val="2800"/>
              </a:lnSpc>
              <a:buFont typeface="Arial" panose="020B0604020202020204" pitchFamily="34" charset="0"/>
              <a:buChar char="•"/>
            </a:pPr>
            <a:r>
              <a:rPr lang="en-CA" sz="2000" b="1" dirty="0">
                <a:latin typeface="Cambria Math" panose="02040503050406030204" pitchFamily="18" charset="0"/>
                <a:ea typeface="Cambria Math" panose="02040503050406030204" pitchFamily="18" charset="0"/>
              </a:rPr>
              <a:t>Data exploration: </a:t>
            </a:r>
          </a:p>
          <a:p>
            <a:pPr marL="800100" lvl="1" indent="-342900">
              <a:lnSpc>
                <a:spcPts val="2800"/>
              </a:lnSpc>
              <a:buFont typeface="Arial" panose="020B0604020202020204" pitchFamily="34" charset="0"/>
              <a:buChar char="•"/>
            </a:pPr>
            <a:r>
              <a:rPr lang="en-CA" sz="1600" dirty="0">
                <a:latin typeface="Cambria Math" panose="02040503050406030204" pitchFamily="18" charset="0"/>
                <a:ea typeface="Cambria Math" panose="02040503050406030204" pitchFamily="18" charset="0"/>
              </a:rPr>
              <a:t>Python, SQL</a:t>
            </a:r>
          </a:p>
          <a:p>
            <a:pPr marL="342900" indent="-342900">
              <a:lnSpc>
                <a:spcPts val="2800"/>
              </a:lnSpc>
              <a:buFont typeface="Arial" panose="020B0604020202020204" pitchFamily="34" charset="0"/>
              <a:buChar char="•"/>
            </a:pPr>
            <a:r>
              <a:rPr lang="en-CA" sz="2000" b="1" dirty="0">
                <a:latin typeface="Cambria Math" panose="02040503050406030204" pitchFamily="18" charset="0"/>
                <a:ea typeface="Cambria Math" panose="02040503050406030204" pitchFamily="18" charset="0"/>
              </a:rPr>
              <a:t>Data visualization:</a:t>
            </a:r>
          </a:p>
          <a:p>
            <a:pPr marL="800100" lvl="1" indent="-342900">
              <a:lnSpc>
                <a:spcPts val="2800"/>
              </a:lnSpc>
              <a:buFont typeface="Arial" panose="020B0604020202020204" pitchFamily="34" charset="0"/>
              <a:buChar char="•"/>
            </a:pPr>
            <a:r>
              <a:rPr lang="en-CA" sz="2000" dirty="0">
                <a:latin typeface="Cambria Math" panose="02040503050406030204" pitchFamily="18" charset="0"/>
                <a:ea typeface="Cambria Math" panose="02040503050406030204" pitchFamily="18" charset="0"/>
              </a:rPr>
              <a:t>Python-folium and </a:t>
            </a:r>
            <a:r>
              <a:rPr lang="en-CA" sz="2000" dirty="0" err="1">
                <a:latin typeface="Cambria Math" panose="02040503050406030204" pitchFamily="18" charset="0"/>
                <a:ea typeface="Cambria Math" panose="02040503050406030204" pitchFamily="18" charset="0"/>
              </a:rPr>
              <a:t>plotly</a:t>
            </a:r>
            <a:r>
              <a:rPr lang="en-CA" sz="2000" dirty="0">
                <a:latin typeface="Cambria Math" panose="02040503050406030204" pitchFamily="18" charset="0"/>
                <a:ea typeface="Cambria Math" panose="02040503050406030204" pitchFamily="18" charset="0"/>
              </a:rPr>
              <a:t>, dash, SQL-Power Bi</a:t>
            </a:r>
            <a:r>
              <a:rPr lang="en-CA" sz="2000" b="1" dirty="0">
                <a:latin typeface="Cambria Math" panose="02040503050406030204" pitchFamily="18" charset="0"/>
                <a:ea typeface="Cambria Math" panose="02040503050406030204" pitchFamily="18" charset="0"/>
              </a:rPr>
              <a:t> </a:t>
            </a:r>
          </a:p>
          <a:p>
            <a:pPr marL="342900" indent="-342900">
              <a:lnSpc>
                <a:spcPts val="2800"/>
              </a:lnSpc>
              <a:buFont typeface="Arial" panose="020B0604020202020204" pitchFamily="34" charset="0"/>
              <a:buChar char="•"/>
            </a:pPr>
            <a:r>
              <a:rPr lang="en-CA" sz="2000" b="1" dirty="0">
                <a:latin typeface="Cambria Math" panose="02040503050406030204" pitchFamily="18" charset="0"/>
                <a:ea typeface="Cambria Math" panose="02040503050406030204" pitchFamily="18" charset="0"/>
              </a:rPr>
              <a:t>Machine learning:</a:t>
            </a:r>
          </a:p>
          <a:p>
            <a:pPr marL="800100" lvl="1" indent="-342900">
              <a:lnSpc>
                <a:spcPts val="2800"/>
              </a:lnSpc>
              <a:buFont typeface="Arial" panose="020B0604020202020204" pitchFamily="34" charset="0"/>
              <a:buChar char="•"/>
            </a:pPr>
            <a:r>
              <a:rPr lang="en-CA" sz="1600" dirty="0" err="1">
                <a:latin typeface="Cambria Math" panose="02040503050406030204" pitchFamily="18" charset="0"/>
                <a:ea typeface="Cambria Math" panose="02040503050406030204" pitchFamily="18" charset="0"/>
              </a:rPr>
              <a:t>sckit</a:t>
            </a:r>
            <a:r>
              <a:rPr lang="en-CA" sz="1600" dirty="0">
                <a:latin typeface="Cambria Math" panose="02040503050406030204" pitchFamily="18" charset="0"/>
                <a:ea typeface="Cambria Math" panose="02040503050406030204" pitchFamily="18" charset="0"/>
              </a:rPr>
              <a:t>-learn</a:t>
            </a:r>
            <a:endParaRPr lang="en-CA" sz="1600" b="1" dirty="0">
              <a:latin typeface="Cambria Math" panose="02040503050406030204" pitchFamily="18" charset="0"/>
              <a:ea typeface="Cambria Math" panose="02040503050406030204" pitchFamily="18" charset="0"/>
            </a:endParaRPr>
          </a:p>
        </p:txBody>
      </p:sp>
      <p:sp>
        <p:nvSpPr>
          <p:cNvPr id="8" name="TextBox 7">
            <a:extLst>
              <a:ext uri="{FF2B5EF4-FFF2-40B4-BE49-F238E27FC236}">
                <a16:creationId xmlns:a16="http://schemas.microsoft.com/office/drawing/2014/main" id="{BD33B932-92D9-6A0F-1A93-B895546BE714}"/>
              </a:ext>
            </a:extLst>
          </p:cNvPr>
          <p:cNvSpPr txBox="1"/>
          <p:nvPr/>
        </p:nvSpPr>
        <p:spPr>
          <a:xfrm>
            <a:off x="6059488" y="2793760"/>
            <a:ext cx="5469453" cy="4339650"/>
          </a:xfrm>
          <a:prstGeom prst="rect">
            <a:avLst/>
          </a:prstGeom>
          <a:noFill/>
        </p:spPr>
        <p:txBody>
          <a:bodyPr wrap="square" rtlCol="0">
            <a:spAutoFit/>
          </a:bodyPr>
          <a:lstStyle/>
          <a:p>
            <a:r>
              <a:rPr lang="en-CA" sz="3200" b="1" dirty="0">
                <a:solidFill>
                  <a:srgbClr val="0E647C"/>
                </a:solidFill>
                <a:latin typeface="Cambria Math" panose="02040503050406030204" pitchFamily="18" charset="0"/>
                <a:ea typeface="Cambria Math" panose="02040503050406030204" pitchFamily="18" charset="0"/>
              </a:rPr>
              <a:t>Secondary objectives of the analysis:</a:t>
            </a:r>
          </a:p>
          <a:p>
            <a:pPr>
              <a:lnSpc>
                <a:spcPct val="150000"/>
              </a:lnSpc>
            </a:pPr>
            <a:r>
              <a:rPr lang="en-CA" sz="2000" b="1" dirty="0">
                <a:latin typeface="Cambria Math" panose="02040503050406030204" pitchFamily="18" charset="0"/>
                <a:ea typeface="Cambria Math" panose="02040503050406030204" pitchFamily="18" charset="0"/>
              </a:rPr>
              <a:t>1- Find which states in the USA tend to vote for the Democrats</a:t>
            </a:r>
          </a:p>
          <a:p>
            <a:pPr>
              <a:lnSpc>
                <a:spcPct val="150000"/>
              </a:lnSpc>
            </a:pPr>
            <a:r>
              <a:rPr lang="en-CA" sz="2000" b="1" dirty="0">
                <a:latin typeface="Cambria Math" panose="02040503050406030204" pitchFamily="18" charset="0"/>
                <a:ea typeface="Cambria Math" panose="02040503050406030204" pitchFamily="18" charset="0"/>
              </a:rPr>
              <a:t>2- Find which states in the USA tend to vote for the Republicans</a:t>
            </a:r>
          </a:p>
          <a:p>
            <a:pPr>
              <a:lnSpc>
                <a:spcPct val="150000"/>
              </a:lnSpc>
            </a:pPr>
            <a:r>
              <a:rPr lang="en-CA" sz="2000" b="1" dirty="0">
                <a:latin typeface="Cambria Math" panose="02040503050406030204" pitchFamily="18" charset="0"/>
                <a:ea typeface="Cambria Math" panose="02040503050406030204" pitchFamily="18" charset="0"/>
              </a:rPr>
              <a:t>3- Find if and which states populations of USA changed their voting in the last 20 years.</a:t>
            </a:r>
          </a:p>
          <a:p>
            <a:endParaRPr lang="en-CA" sz="3200" b="1" dirty="0">
              <a:solidFill>
                <a:srgbClr val="0E647C"/>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00460186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4DAD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3252E0-E1A5-5F0D-E499-E11B70785118}"/>
              </a:ext>
            </a:extLst>
          </p:cNvPr>
          <p:cNvSpPr txBox="1"/>
          <p:nvPr/>
        </p:nvSpPr>
        <p:spPr>
          <a:xfrm>
            <a:off x="0" y="102853"/>
            <a:ext cx="6059488" cy="769441"/>
          </a:xfrm>
          <a:prstGeom prst="rect">
            <a:avLst/>
          </a:prstGeom>
          <a:noFill/>
        </p:spPr>
        <p:txBody>
          <a:bodyPr wrap="square" rtlCol="0">
            <a:spAutoFit/>
          </a:bodyPr>
          <a:lstStyle/>
          <a:p>
            <a:pPr algn="ctr"/>
            <a:r>
              <a:rPr lang="en-CA" sz="4400" b="1" dirty="0">
                <a:solidFill>
                  <a:srgbClr val="0E647C"/>
                </a:solidFill>
                <a:latin typeface="Cambria Math" panose="02040503050406030204" pitchFamily="18" charset="0"/>
                <a:ea typeface="Cambria Math" panose="02040503050406030204" pitchFamily="18" charset="0"/>
              </a:rPr>
              <a:t>Introduction</a:t>
            </a:r>
          </a:p>
        </p:txBody>
      </p:sp>
      <p:pic>
        <p:nvPicPr>
          <p:cNvPr id="3" name="Graphic 2" descr="Caret Right with solid fill">
            <a:extLst>
              <a:ext uri="{FF2B5EF4-FFF2-40B4-BE49-F238E27FC236}">
                <a16:creationId xmlns:a16="http://schemas.microsoft.com/office/drawing/2014/main" id="{AD27396B-CB3E-B84B-3BC2-54DD1A7971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889" y="30373"/>
            <a:ext cx="914400" cy="914400"/>
          </a:xfrm>
          <a:prstGeom prst="rect">
            <a:avLst/>
          </a:prstGeom>
        </p:spPr>
      </p:pic>
      <p:sp>
        <p:nvSpPr>
          <p:cNvPr id="5" name="TextBox 4">
            <a:extLst>
              <a:ext uri="{FF2B5EF4-FFF2-40B4-BE49-F238E27FC236}">
                <a16:creationId xmlns:a16="http://schemas.microsoft.com/office/drawing/2014/main" id="{E990FEC0-5D5D-CCC2-6946-9306E3906BF3}"/>
              </a:ext>
            </a:extLst>
          </p:cNvPr>
          <p:cNvSpPr txBox="1"/>
          <p:nvPr/>
        </p:nvSpPr>
        <p:spPr>
          <a:xfrm>
            <a:off x="6096000" y="990984"/>
            <a:ext cx="5469453" cy="1451038"/>
          </a:xfrm>
          <a:prstGeom prst="rect">
            <a:avLst/>
          </a:prstGeom>
          <a:noFill/>
        </p:spPr>
        <p:txBody>
          <a:bodyPr wrap="square" rtlCol="0">
            <a:spAutoFit/>
          </a:bodyPr>
          <a:lstStyle/>
          <a:p>
            <a:r>
              <a:rPr lang="en-CA" sz="3200" b="1" dirty="0">
                <a:solidFill>
                  <a:srgbClr val="0E647C"/>
                </a:solidFill>
                <a:latin typeface="Cambria Math" panose="02040503050406030204" pitchFamily="18" charset="0"/>
                <a:ea typeface="Cambria Math" panose="02040503050406030204" pitchFamily="18" charset="0"/>
              </a:rPr>
              <a:t>Main Objective of the analysis:</a:t>
            </a:r>
          </a:p>
          <a:p>
            <a:pPr>
              <a:lnSpc>
                <a:spcPct val="150000"/>
              </a:lnSpc>
            </a:pPr>
            <a:r>
              <a:rPr lang="en-CA" sz="2000" b="1" dirty="0">
                <a:latin typeface="Cambria Math" panose="02040503050406030204" pitchFamily="18" charset="0"/>
                <a:ea typeface="Cambria Math" panose="02040503050406030204" pitchFamily="18" charset="0"/>
              </a:rPr>
              <a:t>Find how USA states changed their voting habit in the 21 century.</a:t>
            </a:r>
            <a:endParaRPr lang="en-CA" sz="2000" b="1" dirty="0">
              <a:solidFill>
                <a:srgbClr val="0E647C"/>
              </a:solidFill>
              <a:latin typeface="Cambria Math" panose="02040503050406030204" pitchFamily="18" charset="0"/>
              <a:ea typeface="Cambria Math" panose="02040503050406030204" pitchFamily="18" charset="0"/>
            </a:endParaRPr>
          </a:p>
        </p:txBody>
      </p:sp>
      <p:sp>
        <p:nvSpPr>
          <p:cNvPr id="7" name="TextBox 6">
            <a:extLst>
              <a:ext uri="{FF2B5EF4-FFF2-40B4-BE49-F238E27FC236}">
                <a16:creationId xmlns:a16="http://schemas.microsoft.com/office/drawing/2014/main" id="{EB4CB8B9-9076-6A9B-2E29-FB3BBC250DC8}"/>
              </a:ext>
            </a:extLst>
          </p:cNvPr>
          <p:cNvSpPr txBox="1"/>
          <p:nvPr/>
        </p:nvSpPr>
        <p:spPr>
          <a:xfrm>
            <a:off x="299169" y="990984"/>
            <a:ext cx="5294489" cy="5888150"/>
          </a:xfrm>
          <a:prstGeom prst="rect">
            <a:avLst/>
          </a:prstGeom>
          <a:noFill/>
        </p:spPr>
        <p:txBody>
          <a:bodyPr wrap="square" rtlCol="0">
            <a:spAutoFit/>
          </a:bodyPr>
          <a:lstStyle/>
          <a:p>
            <a:r>
              <a:rPr lang="en-CA" sz="3200" b="1" dirty="0">
                <a:solidFill>
                  <a:srgbClr val="0E647C"/>
                </a:solidFill>
                <a:latin typeface="Cambria Math" panose="02040503050406030204" pitchFamily="18" charset="0"/>
                <a:ea typeface="Cambria Math" panose="02040503050406030204" pitchFamily="18" charset="0"/>
              </a:rPr>
              <a:t>Background and context:</a:t>
            </a:r>
          </a:p>
          <a:p>
            <a:endParaRPr lang="en-CA" sz="2000" b="1" dirty="0">
              <a:solidFill>
                <a:srgbClr val="0E647C"/>
              </a:solidFill>
              <a:latin typeface="Cambria Math" panose="02040503050406030204" pitchFamily="18" charset="0"/>
              <a:ea typeface="Cambria Math" panose="02040503050406030204" pitchFamily="18" charset="0"/>
            </a:endParaRPr>
          </a:p>
          <a:p>
            <a:pPr marL="342900" indent="-342900">
              <a:lnSpc>
                <a:spcPts val="2800"/>
              </a:lnSpc>
              <a:buFont typeface="Arial" panose="020B0604020202020204" pitchFamily="34" charset="0"/>
              <a:buChar char="•"/>
            </a:pPr>
            <a:r>
              <a:rPr lang="en-CA" sz="2000" b="1" dirty="0">
                <a:latin typeface="Cambria Math" panose="02040503050406030204" pitchFamily="18" charset="0"/>
                <a:ea typeface="Cambria Math" panose="02040503050406030204" pitchFamily="18" charset="0"/>
              </a:rPr>
              <a:t>This Presentation has been created for both general public and strategical political analysts that want to understand the voting habits of States in the USA in the 21 century.</a:t>
            </a:r>
          </a:p>
          <a:p>
            <a:pPr marL="342900" indent="-342900">
              <a:lnSpc>
                <a:spcPts val="2800"/>
              </a:lnSpc>
              <a:buFont typeface="Arial" panose="020B0604020202020204" pitchFamily="34" charset="0"/>
              <a:buChar char="•"/>
            </a:pPr>
            <a:r>
              <a:rPr lang="en-CA" sz="2000" b="1" dirty="0">
                <a:latin typeface="Cambria Math" panose="02040503050406030204" pitchFamily="18" charset="0"/>
                <a:ea typeface="Cambria Math" panose="02040503050406030204" pitchFamily="18" charset="0"/>
              </a:rPr>
              <a:t>With only 2 major parties, the USA voting system is very rigid. Most of the States in USA have already set in which party they will vote, leaving only a handful of States open to change.</a:t>
            </a:r>
          </a:p>
          <a:p>
            <a:pPr marL="342900" indent="-342900">
              <a:lnSpc>
                <a:spcPts val="2800"/>
              </a:lnSpc>
              <a:buFont typeface="Arial" panose="020B0604020202020204" pitchFamily="34" charset="0"/>
              <a:buChar char="•"/>
            </a:pPr>
            <a:r>
              <a:rPr lang="en-CA" sz="2000" b="1" dirty="0">
                <a:latin typeface="Cambria Math" panose="02040503050406030204" pitchFamily="18" charset="0"/>
                <a:ea typeface="Cambria Math" panose="02040503050406030204" pitchFamily="18" charset="0"/>
              </a:rPr>
              <a:t>The aim of this analysis is to show which States vote Republic, which vote Democratic and which are susceptible to change. It also aims to find party trends in the States open to change.</a:t>
            </a:r>
          </a:p>
        </p:txBody>
      </p:sp>
      <p:sp>
        <p:nvSpPr>
          <p:cNvPr id="8" name="TextBox 7">
            <a:extLst>
              <a:ext uri="{FF2B5EF4-FFF2-40B4-BE49-F238E27FC236}">
                <a16:creationId xmlns:a16="http://schemas.microsoft.com/office/drawing/2014/main" id="{BD33B932-92D9-6A0F-1A93-B895546BE714}"/>
              </a:ext>
            </a:extLst>
          </p:cNvPr>
          <p:cNvSpPr txBox="1"/>
          <p:nvPr/>
        </p:nvSpPr>
        <p:spPr>
          <a:xfrm>
            <a:off x="6059488" y="2793760"/>
            <a:ext cx="5469453" cy="4339650"/>
          </a:xfrm>
          <a:prstGeom prst="rect">
            <a:avLst/>
          </a:prstGeom>
          <a:noFill/>
        </p:spPr>
        <p:txBody>
          <a:bodyPr wrap="square" rtlCol="0">
            <a:spAutoFit/>
          </a:bodyPr>
          <a:lstStyle/>
          <a:p>
            <a:r>
              <a:rPr lang="en-CA" sz="3200" b="1" dirty="0">
                <a:solidFill>
                  <a:srgbClr val="0E647C"/>
                </a:solidFill>
                <a:latin typeface="Cambria Math" panose="02040503050406030204" pitchFamily="18" charset="0"/>
                <a:ea typeface="Cambria Math" panose="02040503050406030204" pitchFamily="18" charset="0"/>
              </a:rPr>
              <a:t>Secondary objectives of the analysis:</a:t>
            </a:r>
          </a:p>
          <a:p>
            <a:pPr>
              <a:lnSpc>
                <a:spcPct val="150000"/>
              </a:lnSpc>
            </a:pPr>
            <a:r>
              <a:rPr lang="en-CA" sz="2000" b="1" dirty="0">
                <a:latin typeface="Cambria Math" panose="02040503050406030204" pitchFamily="18" charset="0"/>
                <a:ea typeface="Cambria Math" panose="02040503050406030204" pitchFamily="18" charset="0"/>
              </a:rPr>
              <a:t>1- Find which states in the USA tend to vote for the Democrats</a:t>
            </a:r>
          </a:p>
          <a:p>
            <a:pPr>
              <a:lnSpc>
                <a:spcPct val="150000"/>
              </a:lnSpc>
            </a:pPr>
            <a:r>
              <a:rPr lang="en-CA" sz="2000" b="1" dirty="0">
                <a:latin typeface="Cambria Math" panose="02040503050406030204" pitchFamily="18" charset="0"/>
                <a:ea typeface="Cambria Math" panose="02040503050406030204" pitchFamily="18" charset="0"/>
              </a:rPr>
              <a:t>2- Find which states in the USA tend to vote for the Republicans</a:t>
            </a:r>
          </a:p>
          <a:p>
            <a:pPr>
              <a:lnSpc>
                <a:spcPct val="150000"/>
              </a:lnSpc>
            </a:pPr>
            <a:r>
              <a:rPr lang="en-CA" sz="2000" b="1" dirty="0">
                <a:latin typeface="Cambria Math" panose="02040503050406030204" pitchFamily="18" charset="0"/>
                <a:ea typeface="Cambria Math" panose="02040503050406030204" pitchFamily="18" charset="0"/>
              </a:rPr>
              <a:t>3- Find if and which states populations of USA changed their voting in the last 20 years.</a:t>
            </a:r>
          </a:p>
          <a:p>
            <a:endParaRPr lang="en-CA" sz="3200" b="1" dirty="0">
              <a:solidFill>
                <a:srgbClr val="0E647C"/>
              </a:solidFill>
              <a:latin typeface="Cambria Math" panose="02040503050406030204" pitchFamily="18" charset="0"/>
              <a:ea typeface="Cambria Math" panose="02040503050406030204" pitchFamily="18" charset="0"/>
            </a:endParaRPr>
          </a:p>
        </p:txBody>
      </p:sp>
      <p:pic>
        <p:nvPicPr>
          <p:cNvPr id="2" name="Picture 1" descr="A large white building with a dome&#10;&#10;Description automatically generated with low confidence">
            <a:extLst>
              <a:ext uri="{FF2B5EF4-FFF2-40B4-BE49-F238E27FC236}">
                <a16:creationId xmlns:a16="http://schemas.microsoft.com/office/drawing/2014/main" id="{23E0FABD-237D-69EF-6F22-3FEC9D28CA1B}"/>
              </a:ext>
            </a:extLst>
          </p:cNvPr>
          <p:cNvPicPr>
            <a:picLocks noChangeAspect="1"/>
          </p:cNvPicPr>
          <p:nvPr/>
        </p:nvPicPr>
        <p:blipFill>
          <a:blip r:embed="rId4">
            <a:alphaModFix amt="11000"/>
            <a:extLst>
              <a:ext uri="{28A0092B-C50C-407E-A947-70E740481C1C}">
                <a14:useLocalDpi xmlns:a14="http://schemas.microsoft.com/office/drawing/2010/main" val="0"/>
              </a:ext>
            </a:extLst>
          </a:blip>
          <a:stretch>
            <a:fillRect/>
          </a:stretch>
        </p:blipFill>
        <p:spPr>
          <a:xfrm>
            <a:off x="0" y="-1087120"/>
            <a:ext cx="12192000" cy="7945120"/>
          </a:xfrm>
          <a:prstGeom prst="rect">
            <a:avLst/>
          </a:prstGeom>
        </p:spPr>
      </p:pic>
    </p:spTree>
    <p:extLst>
      <p:ext uri="{BB962C8B-B14F-4D97-AF65-F5344CB8AC3E}">
        <p14:creationId xmlns:p14="http://schemas.microsoft.com/office/powerpoint/2010/main" val="376159304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4" name="Freeform: Shape 13">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9" name="Freeform: Shape 18">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TextBox 3">
            <a:extLst>
              <a:ext uri="{FF2B5EF4-FFF2-40B4-BE49-F238E27FC236}">
                <a16:creationId xmlns:a16="http://schemas.microsoft.com/office/drawing/2014/main" id="{F93252E0-E1A5-5F0D-E499-E11B70785118}"/>
              </a:ext>
            </a:extLst>
          </p:cNvPr>
          <p:cNvSpPr txBox="1"/>
          <p:nvPr/>
        </p:nvSpPr>
        <p:spPr>
          <a:xfrm>
            <a:off x="3215424" y="3014700"/>
            <a:ext cx="5760846" cy="82859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200" b="1" kern="1200" dirty="0">
                <a:solidFill>
                  <a:schemeClr val="tx2"/>
                </a:solidFill>
                <a:latin typeface="+mj-lt"/>
                <a:ea typeface="+mj-ea"/>
                <a:cs typeface="+mj-cs"/>
              </a:rPr>
              <a:t>Methodology</a:t>
            </a:r>
          </a:p>
        </p:txBody>
      </p:sp>
    </p:spTree>
    <p:extLst>
      <p:ext uri="{BB962C8B-B14F-4D97-AF65-F5344CB8AC3E}">
        <p14:creationId xmlns:p14="http://schemas.microsoft.com/office/powerpoint/2010/main" val="61757919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4DADC"/>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1FC271-DFE2-ED3E-1CD5-8EE188BF90BC}"/>
              </a:ext>
            </a:extLst>
          </p:cNvPr>
          <p:cNvSpPr txBox="1"/>
          <p:nvPr/>
        </p:nvSpPr>
        <p:spPr>
          <a:xfrm>
            <a:off x="170149" y="24962"/>
            <a:ext cx="11434829" cy="2215991"/>
          </a:xfrm>
          <a:prstGeom prst="rect">
            <a:avLst/>
          </a:prstGeom>
          <a:noFill/>
        </p:spPr>
        <p:txBody>
          <a:bodyPr wrap="square" rtlCol="0">
            <a:spAutoFit/>
          </a:bodyPr>
          <a:lstStyle/>
          <a:p>
            <a:r>
              <a:rPr lang="en-CA" sz="5400" b="1" dirty="0">
                <a:solidFill>
                  <a:srgbClr val="0E647C"/>
                </a:solidFill>
                <a:latin typeface="Cambria Math" panose="02040503050406030204" pitchFamily="18" charset="0"/>
                <a:ea typeface="Cambria Math" panose="02040503050406030204" pitchFamily="18" charset="0"/>
              </a:rPr>
              <a:t>1- Data collection and wrangling </a:t>
            </a:r>
          </a:p>
          <a:p>
            <a:endParaRPr lang="en-CA" sz="2400" b="1" dirty="0">
              <a:latin typeface="Cambria Math" panose="02040503050406030204" pitchFamily="18" charset="0"/>
              <a:ea typeface="Cambria Math" panose="02040503050406030204" pitchFamily="18" charset="0"/>
            </a:endParaRPr>
          </a:p>
          <a:p>
            <a:r>
              <a:rPr lang="en-CA" sz="2400" dirty="0">
                <a:latin typeface="Cambria Math" panose="02040503050406030204" pitchFamily="18" charset="0"/>
                <a:ea typeface="Cambria Math" panose="02040503050406030204" pitchFamily="18" charset="0"/>
              </a:rPr>
              <a:t>The data was collected via </a:t>
            </a:r>
            <a:r>
              <a:rPr lang="en-CA" sz="2400" dirty="0" err="1">
                <a:latin typeface="Cambria Math" panose="02040503050406030204" pitchFamily="18" charset="0"/>
                <a:ea typeface="Cambria Math" panose="02040503050406030204" pitchFamily="18" charset="0"/>
              </a:rPr>
              <a:t>kaegle</a:t>
            </a:r>
            <a:r>
              <a:rPr lang="en-CA" sz="2400" dirty="0">
                <a:latin typeface="Cambria Math" panose="02040503050406030204" pitchFamily="18" charset="0"/>
                <a:ea typeface="Cambria Math" panose="02040503050406030204" pitchFamily="18" charset="0"/>
              </a:rPr>
              <a:t> and was wrangled and cleaned using python:</a:t>
            </a:r>
          </a:p>
          <a:p>
            <a:endParaRPr lang="en-CA" dirty="0">
              <a:solidFill>
                <a:srgbClr val="0E647C"/>
              </a:solidFill>
              <a:latin typeface="Cambria Math" panose="02040503050406030204" pitchFamily="18" charset="0"/>
              <a:ea typeface="Cambria Math" panose="02040503050406030204" pitchFamily="18" charset="0"/>
            </a:endParaRPr>
          </a:p>
          <a:p>
            <a:endParaRPr lang="en-CA" dirty="0">
              <a:solidFill>
                <a:srgbClr val="0E647C"/>
              </a:solidFill>
              <a:latin typeface="Cambria Math" panose="02040503050406030204" pitchFamily="18" charset="0"/>
              <a:ea typeface="Cambria Math" panose="02040503050406030204" pitchFamily="18" charset="0"/>
            </a:endParaRPr>
          </a:p>
        </p:txBody>
      </p:sp>
      <p:sp>
        <p:nvSpPr>
          <p:cNvPr id="12" name="TextBox 11">
            <a:extLst>
              <a:ext uri="{FF2B5EF4-FFF2-40B4-BE49-F238E27FC236}">
                <a16:creationId xmlns:a16="http://schemas.microsoft.com/office/drawing/2014/main" id="{78F8C627-045C-AEC2-5D0D-D0CCAA1FBEA8}"/>
              </a:ext>
            </a:extLst>
          </p:cNvPr>
          <p:cNvSpPr txBox="1"/>
          <p:nvPr/>
        </p:nvSpPr>
        <p:spPr>
          <a:xfrm>
            <a:off x="6524978" y="1072444"/>
            <a:ext cx="5080000" cy="1399822"/>
          </a:xfrm>
          <a:prstGeom prst="rect">
            <a:avLst/>
          </a:prstGeom>
          <a:noFill/>
        </p:spPr>
        <p:txBody>
          <a:bodyPr wrap="square" rtlCol="0">
            <a:spAutoFit/>
          </a:bodyPr>
          <a:lstStyle/>
          <a:p>
            <a:endParaRPr lang="en-CA" dirty="0"/>
          </a:p>
        </p:txBody>
      </p:sp>
      <p:pic>
        <p:nvPicPr>
          <p:cNvPr id="17" name="Picture 16">
            <a:extLst>
              <a:ext uri="{FF2B5EF4-FFF2-40B4-BE49-F238E27FC236}">
                <a16:creationId xmlns:a16="http://schemas.microsoft.com/office/drawing/2014/main" id="{DA35458E-20EA-7FA2-5200-A97D5F46BF99}"/>
              </a:ext>
            </a:extLst>
          </p:cNvPr>
          <p:cNvPicPr>
            <a:picLocks noChangeAspect="1"/>
          </p:cNvPicPr>
          <p:nvPr/>
        </p:nvPicPr>
        <p:blipFill>
          <a:blip r:embed="rId2"/>
          <a:stretch>
            <a:fillRect/>
          </a:stretch>
        </p:blipFill>
        <p:spPr>
          <a:xfrm>
            <a:off x="342073" y="2100260"/>
            <a:ext cx="4348368" cy="2224322"/>
          </a:xfrm>
          <a:prstGeom prst="rect">
            <a:avLst/>
          </a:prstGeom>
        </p:spPr>
      </p:pic>
      <p:pic>
        <p:nvPicPr>
          <p:cNvPr id="19" name="Picture 18">
            <a:extLst>
              <a:ext uri="{FF2B5EF4-FFF2-40B4-BE49-F238E27FC236}">
                <a16:creationId xmlns:a16="http://schemas.microsoft.com/office/drawing/2014/main" id="{D4076310-4030-B0F4-EA44-BC49F6B35FD3}"/>
              </a:ext>
            </a:extLst>
          </p:cNvPr>
          <p:cNvPicPr>
            <a:picLocks noChangeAspect="1"/>
          </p:cNvPicPr>
          <p:nvPr/>
        </p:nvPicPr>
        <p:blipFill>
          <a:blip r:embed="rId3"/>
          <a:stretch>
            <a:fillRect/>
          </a:stretch>
        </p:blipFill>
        <p:spPr>
          <a:xfrm>
            <a:off x="5032514" y="2116800"/>
            <a:ext cx="2670470" cy="2309151"/>
          </a:xfrm>
          <a:prstGeom prst="rect">
            <a:avLst/>
          </a:prstGeom>
        </p:spPr>
      </p:pic>
      <p:pic>
        <p:nvPicPr>
          <p:cNvPr id="21" name="Picture 20">
            <a:extLst>
              <a:ext uri="{FF2B5EF4-FFF2-40B4-BE49-F238E27FC236}">
                <a16:creationId xmlns:a16="http://schemas.microsoft.com/office/drawing/2014/main" id="{56ED096B-0393-68CC-1F27-1E0F70DBC037}"/>
              </a:ext>
            </a:extLst>
          </p:cNvPr>
          <p:cNvPicPr>
            <a:picLocks noChangeAspect="1"/>
          </p:cNvPicPr>
          <p:nvPr/>
        </p:nvPicPr>
        <p:blipFill>
          <a:blip r:embed="rId4"/>
          <a:stretch>
            <a:fillRect/>
          </a:stretch>
        </p:blipFill>
        <p:spPr>
          <a:xfrm>
            <a:off x="8695174" y="2100260"/>
            <a:ext cx="3154753" cy="2387381"/>
          </a:xfrm>
          <a:prstGeom prst="rect">
            <a:avLst/>
          </a:prstGeom>
        </p:spPr>
      </p:pic>
      <p:pic>
        <p:nvPicPr>
          <p:cNvPr id="23" name="Picture 22">
            <a:extLst>
              <a:ext uri="{FF2B5EF4-FFF2-40B4-BE49-F238E27FC236}">
                <a16:creationId xmlns:a16="http://schemas.microsoft.com/office/drawing/2014/main" id="{D3D77E79-E411-CB31-7C2A-07C629D765D8}"/>
              </a:ext>
            </a:extLst>
          </p:cNvPr>
          <p:cNvPicPr>
            <a:picLocks noChangeAspect="1"/>
          </p:cNvPicPr>
          <p:nvPr/>
        </p:nvPicPr>
        <p:blipFill>
          <a:blip r:embed="rId5"/>
          <a:stretch>
            <a:fillRect/>
          </a:stretch>
        </p:blipFill>
        <p:spPr>
          <a:xfrm>
            <a:off x="1080820" y="4487641"/>
            <a:ext cx="2670470" cy="2325691"/>
          </a:xfrm>
          <a:prstGeom prst="rect">
            <a:avLst/>
          </a:prstGeom>
        </p:spPr>
      </p:pic>
      <p:pic>
        <p:nvPicPr>
          <p:cNvPr id="25" name="Picture 24">
            <a:extLst>
              <a:ext uri="{FF2B5EF4-FFF2-40B4-BE49-F238E27FC236}">
                <a16:creationId xmlns:a16="http://schemas.microsoft.com/office/drawing/2014/main" id="{1D6E23DA-BF54-1CCE-6011-FD1650ED23A8}"/>
              </a:ext>
            </a:extLst>
          </p:cNvPr>
          <p:cNvPicPr>
            <a:picLocks noChangeAspect="1"/>
          </p:cNvPicPr>
          <p:nvPr/>
        </p:nvPicPr>
        <p:blipFill>
          <a:blip r:embed="rId6"/>
          <a:stretch>
            <a:fillRect/>
          </a:stretch>
        </p:blipFill>
        <p:spPr>
          <a:xfrm>
            <a:off x="5252627" y="4539569"/>
            <a:ext cx="2230244" cy="2273763"/>
          </a:xfrm>
          <a:prstGeom prst="rect">
            <a:avLst/>
          </a:prstGeom>
        </p:spPr>
      </p:pic>
      <p:pic>
        <p:nvPicPr>
          <p:cNvPr id="4" name="Picture 3" descr="A large white building with a dome&#10;&#10;Description automatically generated with low confidence">
            <a:extLst>
              <a:ext uri="{FF2B5EF4-FFF2-40B4-BE49-F238E27FC236}">
                <a16:creationId xmlns:a16="http://schemas.microsoft.com/office/drawing/2014/main" id="{6D346DB7-43D3-7562-3C04-518AF5E39444}"/>
              </a:ext>
            </a:extLst>
          </p:cNvPr>
          <p:cNvPicPr>
            <a:picLocks noChangeAspect="1"/>
          </p:cNvPicPr>
          <p:nvPr/>
        </p:nvPicPr>
        <p:blipFill>
          <a:blip r:embed="rId7">
            <a:alphaModFix amt="11000"/>
            <a:extLst>
              <a:ext uri="{28A0092B-C50C-407E-A947-70E740481C1C}">
                <a14:useLocalDpi xmlns:a14="http://schemas.microsoft.com/office/drawing/2010/main" val="0"/>
              </a:ext>
            </a:extLst>
          </a:blip>
          <a:stretch>
            <a:fillRect/>
          </a:stretch>
        </p:blipFill>
        <p:spPr>
          <a:xfrm>
            <a:off x="0" y="-1087120"/>
            <a:ext cx="12192000" cy="7945120"/>
          </a:xfrm>
          <a:prstGeom prst="rect">
            <a:avLst/>
          </a:prstGeom>
        </p:spPr>
      </p:pic>
    </p:spTree>
    <p:extLst>
      <p:ext uri="{BB962C8B-B14F-4D97-AF65-F5344CB8AC3E}">
        <p14:creationId xmlns:p14="http://schemas.microsoft.com/office/powerpoint/2010/main" val="241646441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4DADC"/>
        </a:solidFill>
        <a:effectLst/>
      </p:bgPr>
    </p:bg>
    <p:spTree>
      <p:nvGrpSpPr>
        <p:cNvPr id="1" name=""/>
        <p:cNvGrpSpPr/>
        <p:nvPr/>
      </p:nvGrpSpPr>
      <p:grpSpPr>
        <a:xfrm>
          <a:off x="0" y="0"/>
          <a:ext cx="0" cy="0"/>
          <a:chOff x="0" y="0"/>
          <a:chExt cx="0" cy="0"/>
        </a:xfrm>
      </p:grpSpPr>
      <p:pic>
        <p:nvPicPr>
          <p:cNvPr id="2" name="Picture 1" descr="A large white building with a dome">
            <a:extLst>
              <a:ext uri="{FF2B5EF4-FFF2-40B4-BE49-F238E27FC236}">
                <a16:creationId xmlns:a16="http://schemas.microsoft.com/office/drawing/2014/main" id="{16C302B2-AC06-B98B-BA5B-8E05E57B7E0E}"/>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0" y="-1087120"/>
            <a:ext cx="12192000" cy="7945120"/>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E9ECE9CE-5DFA-8486-6CC7-ED45450D5351}"/>
              </a:ext>
            </a:extLst>
          </p:cNvPr>
          <p:cNvPicPr>
            <a:picLocks noChangeAspect="1"/>
          </p:cNvPicPr>
          <p:nvPr/>
        </p:nvPicPr>
        <p:blipFill rotWithShape="1">
          <a:blip r:embed="rId3">
            <a:extLst>
              <a:ext uri="{28A0092B-C50C-407E-A947-70E740481C1C}">
                <a14:useLocalDpi xmlns:a14="http://schemas.microsoft.com/office/drawing/2010/main" val="0"/>
              </a:ext>
            </a:extLst>
          </a:blip>
          <a:srcRect l="-9721" r="75" b="40403"/>
          <a:stretch/>
        </p:blipFill>
        <p:spPr>
          <a:xfrm>
            <a:off x="6520452" y="1380059"/>
            <a:ext cx="5038917" cy="361370"/>
          </a:xfrm>
          <a:prstGeom prst="rect">
            <a:avLst/>
          </a:prstGeom>
        </p:spPr>
      </p:pic>
      <p:pic>
        <p:nvPicPr>
          <p:cNvPr id="5" name="Picture 4" descr="Map">
            <a:extLst>
              <a:ext uri="{FF2B5EF4-FFF2-40B4-BE49-F238E27FC236}">
                <a16:creationId xmlns:a16="http://schemas.microsoft.com/office/drawing/2014/main" id="{A5D123A3-4ABD-978B-F54E-0543D7F4C975}"/>
              </a:ext>
            </a:extLst>
          </p:cNvPr>
          <p:cNvPicPr>
            <a:picLocks noChangeAspect="1"/>
          </p:cNvPicPr>
          <p:nvPr/>
        </p:nvPicPr>
        <p:blipFill rotWithShape="1">
          <a:blip r:embed="rId4">
            <a:extLst>
              <a:ext uri="{28A0092B-C50C-407E-A947-70E740481C1C}">
                <a14:useLocalDpi xmlns:a14="http://schemas.microsoft.com/office/drawing/2010/main" val="0"/>
              </a:ext>
            </a:extLst>
          </a:blip>
          <a:srcRect t="8566" r="11950"/>
          <a:stretch/>
        </p:blipFill>
        <p:spPr>
          <a:xfrm>
            <a:off x="477077" y="2477381"/>
            <a:ext cx="3301321" cy="1786294"/>
          </a:xfrm>
          <a:prstGeom prst="rect">
            <a:avLst/>
          </a:prstGeom>
        </p:spPr>
      </p:pic>
      <p:sp>
        <p:nvSpPr>
          <p:cNvPr id="7" name="TextBox 6">
            <a:extLst>
              <a:ext uri="{FF2B5EF4-FFF2-40B4-BE49-F238E27FC236}">
                <a16:creationId xmlns:a16="http://schemas.microsoft.com/office/drawing/2014/main" id="{C16C9A64-1D45-A40C-F33B-5476BD44D073}"/>
              </a:ext>
            </a:extLst>
          </p:cNvPr>
          <p:cNvSpPr txBox="1"/>
          <p:nvPr/>
        </p:nvSpPr>
        <p:spPr>
          <a:xfrm>
            <a:off x="9508643" y="1967704"/>
            <a:ext cx="1557169" cy="369332"/>
          </a:xfrm>
          <a:prstGeom prst="rect">
            <a:avLst/>
          </a:prstGeom>
          <a:noFill/>
        </p:spPr>
        <p:txBody>
          <a:bodyPr wrap="square" rtlCol="0">
            <a:spAutoFit/>
          </a:bodyPr>
          <a:lstStyle/>
          <a:p>
            <a:r>
              <a:rPr lang="en-CA" dirty="0"/>
              <a:t>2008 Elections</a:t>
            </a:r>
          </a:p>
        </p:txBody>
      </p:sp>
      <p:sp>
        <p:nvSpPr>
          <p:cNvPr id="8" name="TextBox 7">
            <a:extLst>
              <a:ext uri="{FF2B5EF4-FFF2-40B4-BE49-F238E27FC236}">
                <a16:creationId xmlns:a16="http://schemas.microsoft.com/office/drawing/2014/main" id="{E31FAEE1-2CD6-8A8F-87B4-B5D962888A86}"/>
              </a:ext>
            </a:extLst>
          </p:cNvPr>
          <p:cNvSpPr txBox="1"/>
          <p:nvPr/>
        </p:nvSpPr>
        <p:spPr>
          <a:xfrm>
            <a:off x="1355133" y="4607962"/>
            <a:ext cx="1545211" cy="369332"/>
          </a:xfrm>
          <a:prstGeom prst="rect">
            <a:avLst/>
          </a:prstGeom>
          <a:noFill/>
        </p:spPr>
        <p:txBody>
          <a:bodyPr wrap="square" rtlCol="0">
            <a:spAutoFit/>
          </a:bodyPr>
          <a:lstStyle/>
          <a:p>
            <a:r>
              <a:rPr lang="en-CA" dirty="0"/>
              <a:t>2012 Elections</a:t>
            </a:r>
          </a:p>
        </p:txBody>
      </p:sp>
      <p:sp>
        <p:nvSpPr>
          <p:cNvPr id="9" name="TextBox 8">
            <a:extLst>
              <a:ext uri="{FF2B5EF4-FFF2-40B4-BE49-F238E27FC236}">
                <a16:creationId xmlns:a16="http://schemas.microsoft.com/office/drawing/2014/main" id="{BF0C9C2E-2CFB-F881-417D-1A82752CF4BB}"/>
              </a:ext>
            </a:extLst>
          </p:cNvPr>
          <p:cNvSpPr txBox="1"/>
          <p:nvPr/>
        </p:nvSpPr>
        <p:spPr>
          <a:xfrm>
            <a:off x="1355133" y="1967704"/>
            <a:ext cx="1570182" cy="369332"/>
          </a:xfrm>
          <a:prstGeom prst="rect">
            <a:avLst/>
          </a:prstGeom>
          <a:noFill/>
        </p:spPr>
        <p:txBody>
          <a:bodyPr wrap="square" rtlCol="0">
            <a:spAutoFit/>
          </a:bodyPr>
          <a:lstStyle/>
          <a:p>
            <a:r>
              <a:rPr lang="en-CA" dirty="0"/>
              <a:t>2000 Elections</a:t>
            </a:r>
          </a:p>
        </p:txBody>
      </p:sp>
      <p:sp>
        <p:nvSpPr>
          <p:cNvPr id="10" name="TextBox 9">
            <a:extLst>
              <a:ext uri="{FF2B5EF4-FFF2-40B4-BE49-F238E27FC236}">
                <a16:creationId xmlns:a16="http://schemas.microsoft.com/office/drawing/2014/main" id="{816E6A51-DE78-0F7A-2B63-5961EDB8ECAF}"/>
              </a:ext>
            </a:extLst>
          </p:cNvPr>
          <p:cNvSpPr txBox="1"/>
          <p:nvPr/>
        </p:nvSpPr>
        <p:spPr>
          <a:xfrm>
            <a:off x="5310909" y="1967704"/>
            <a:ext cx="1570182" cy="369332"/>
          </a:xfrm>
          <a:prstGeom prst="rect">
            <a:avLst/>
          </a:prstGeom>
          <a:noFill/>
        </p:spPr>
        <p:txBody>
          <a:bodyPr wrap="square" rtlCol="0">
            <a:spAutoFit/>
          </a:bodyPr>
          <a:lstStyle/>
          <a:p>
            <a:r>
              <a:rPr lang="en-CA" dirty="0"/>
              <a:t>2004 Elections</a:t>
            </a:r>
          </a:p>
        </p:txBody>
      </p:sp>
      <p:sp>
        <p:nvSpPr>
          <p:cNvPr id="11" name="TextBox 10">
            <a:extLst>
              <a:ext uri="{FF2B5EF4-FFF2-40B4-BE49-F238E27FC236}">
                <a16:creationId xmlns:a16="http://schemas.microsoft.com/office/drawing/2014/main" id="{7C6DCC99-FE00-0906-DEE9-3DDC7D94B0E1}"/>
              </a:ext>
            </a:extLst>
          </p:cNvPr>
          <p:cNvSpPr txBox="1"/>
          <p:nvPr/>
        </p:nvSpPr>
        <p:spPr>
          <a:xfrm>
            <a:off x="5310909" y="4607962"/>
            <a:ext cx="1606296" cy="369332"/>
          </a:xfrm>
          <a:prstGeom prst="rect">
            <a:avLst/>
          </a:prstGeom>
          <a:noFill/>
        </p:spPr>
        <p:txBody>
          <a:bodyPr wrap="square" rtlCol="0">
            <a:spAutoFit/>
          </a:bodyPr>
          <a:lstStyle/>
          <a:p>
            <a:r>
              <a:rPr lang="en-CA" dirty="0"/>
              <a:t>2016 Elections</a:t>
            </a:r>
          </a:p>
        </p:txBody>
      </p:sp>
      <p:sp>
        <p:nvSpPr>
          <p:cNvPr id="12" name="TextBox 11">
            <a:extLst>
              <a:ext uri="{FF2B5EF4-FFF2-40B4-BE49-F238E27FC236}">
                <a16:creationId xmlns:a16="http://schemas.microsoft.com/office/drawing/2014/main" id="{3F30D1D0-1015-CAD3-4D07-097D55390383}"/>
              </a:ext>
            </a:extLst>
          </p:cNvPr>
          <p:cNvSpPr txBox="1"/>
          <p:nvPr/>
        </p:nvSpPr>
        <p:spPr>
          <a:xfrm>
            <a:off x="9526581" y="4607962"/>
            <a:ext cx="1545211" cy="369332"/>
          </a:xfrm>
          <a:prstGeom prst="rect">
            <a:avLst/>
          </a:prstGeom>
          <a:noFill/>
        </p:spPr>
        <p:txBody>
          <a:bodyPr wrap="square" rtlCol="0">
            <a:spAutoFit/>
          </a:bodyPr>
          <a:lstStyle/>
          <a:p>
            <a:r>
              <a:rPr lang="en-CA" dirty="0"/>
              <a:t>2020 Elections</a:t>
            </a:r>
          </a:p>
        </p:txBody>
      </p:sp>
      <p:pic>
        <p:nvPicPr>
          <p:cNvPr id="15" name="Picture 14" descr="Map">
            <a:extLst>
              <a:ext uri="{FF2B5EF4-FFF2-40B4-BE49-F238E27FC236}">
                <a16:creationId xmlns:a16="http://schemas.microsoft.com/office/drawing/2014/main" id="{CFAF14F1-07DA-17A7-92EE-49517793A8F9}"/>
              </a:ext>
            </a:extLst>
          </p:cNvPr>
          <p:cNvPicPr>
            <a:picLocks noChangeAspect="1"/>
          </p:cNvPicPr>
          <p:nvPr/>
        </p:nvPicPr>
        <p:blipFill rotWithShape="1">
          <a:blip r:embed="rId5">
            <a:extLst>
              <a:ext uri="{28A0092B-C50C-407E-A947-70E740481C1C}">
                <a14:useLocalDpi xmlns:a14="http://schemas.microsoft.com/office/drawing/2010/main" val="0"/>
              </a:ext>
            </a:extLst>
          </a:blip>
          <a:srcRect t="8360" r="16992"/>
          <a:stretch/>
        </p:blipFill>
        <p:spPr>
          <a:xfrm>
            <a:off x="4656454" y="2477381"/>
            <a:ext cx="3365827" cy="1786294"/>
          </a:xfrm>
          <a:prstGeom prst="rect">
            <a:avLst/>
          </a:prstGeom>
        </p:spPr>
      </p:pic>
      <p:pic>
        <p:nvPicPr>
          <p:cNvPr id="17" name="Picture 16" descr="Map">
            <a:extLst>
              <a:ext uri="{FF2B5EF4-FFF2-40B4-BE49-F238E27FC236}">
                <a16:creationId xmlns:a16="http://schemas.microsoft.com/office/drawing/2014/main" id="{E1AE04ED-A068-E773-2B6D-04DD8F1D97C7}"/>
              </a:ext>
            </a:extLst>
          </p:cNvPr>
          <p:cNvPicPr>
            <a:picLocks noChangeAspect="1"/>
          </p:cNvPicPr>
          <p:nvPr/>
        </p:nvPicPr>
        <p:blipFill rotWithShape="1">
          <a:blip r:embed="rId6">
            <a:extLst>
              <a:ext uri="{28A0092B-C50C-407E-A947-70E740481C1C}">
                <a14:useLocalDpi xmlns:a14="http://schemas.microsoft.com/office/drawing/2010/main" val="0"/>
              </a:ext>
            </a:extLst>
          </a:blip>
          <a:srcRect t="9245" r="14778"/>
          <a:stretch/>
        </p:blipFill>
        <p:spPr>
          <a:xfrm>
            <a:off x="8564605" y="2481770"/>
            <a:ext cx="3445243" cy="1807448"/>
          </a:xfrm>
          <a:prstGeom prst="rect">
            <a:avLst/>
          </a:prstGeom>
        </p:spPr>
      </p:pic>
      <p:pic>
        <p:nvPicPr>
          <p:cNvPr id="19" name="Picture 18" descr="Map">
            <a:extLst>
              <a:ext uri="{FF2B5EF4-FFF2-40B4-BE49-F238E27FC236}">
                <a16:creationId xmlns:a16="http://schemas.microsoft.com/office/drawing/2014/main" id="{D5CEBF35-9B0F-EADF-2972-308BDE3A9E5E}"/>
              </a:ext>
            </a:extLst>
          </p:cNvPr>
          <p:cNvPicPr>
            <a:picLocks noChangeAspect="1"/>
          </p:cNvPicPr>
          <p:nvPr/>
        </p:nvPicPr>
        <p:blipFill rotWithShape="1">
          <a:blip r:embed="rId7">
            <a:extLst>
              <a:ext uri="{28A0092B-C50C-407E-A947-70E740481C1C}">
                <a14:useLocalDpi xmlns:a14="http://schemas.microsoft.com/office/drawing/2010/main" val="0"/>
              </a:ext>
            </a:extLst>
          </a:blip>
          <a:srcRect t="4793" r="17622"/>
          <a:stretch/>
        </p:blipFill>
        <p:spPr>
          <a:xfrm>
            <a:off x="477079" y="4977294"/>
            <a:ext cx="3301321" cy="1741589"/>
          </a:xfrm>
          <a:prstGeom prst="rect">
            <a:avLst/>
          </a:prstGeom>
        </p:spPr>
      </p:pic>
      <p:pic>
        <p:nvPicPr>
          <p:cNvPr id="21" name="Picture 20" descr="Map&#10;&#10;Description automatically generated">
            <a:extLst>
              <a:ext uri="{FF2B5EF4-FFF2-40B4-BE49-F238E27FC236}">
                <a16:creationId xmlns:a16="http://schemas.microsoft.com/office/drawing/2014/main" id="{63806263-A9AB-2810-58D1-7A9F4854E64C}"/>
              </a:ext>
            </a:extLst>
          </p:cNvPr>
          <p:cNvPicPr>
            <a:picLocks noChangeAspect="1"/>
          </p:cNvPicPr>
          <p:nvPr/>
        </p:nvPicPr>
        <p:blipFill rotWithShape="1">
          <a:blip r:embed="rId8">
            <a:extLst>
              <a:ext uri="{28A0092B-C50C-407E-A947-70E740481C1C}">
                <a14:useLocalDpi xmlns:a14="http://schemas.microsoft.com/office/drawing/2010/main" val="0"/>
              </a:ext>
            </a:extLst>
          </a:blip>
          <a:srcRect t="8154" r="13217"/>
          <a:stretch/>
        </p:blipFill>
        <p:spPr>
          <a:xfrm>
            <a:off x="4656454" y="4911435"/>
            <a:ext cx="3368605" cy="1807448"/>
          </a:xfrm>
          <a:prstGeom prst="rect">
            <a:avLst/>
          </a:prstGeom>
        </p:spPr>
      </p:pic>
      <p:pic>
        <p:nvPicPr>
          <p:cNvPr id="23" name="Picture 22" descr="Map">
            <a:extLst>
              <a:ext uri="{FF2B5EF4-FFF2-40B4-BE49-F238E27FC236}">
                <a16:creationId xmlns:a16="http://schemas.microsoft.com/office/drawing/2014/main" id="{5EC61328-B2DC-7F01-5043-C03AD81A9F7D}"/>
              </a:ext>
            </a:extLst>
          </p:cNvPr>
          <p:cNvPicPr>
            <a:picLocks noChangeAspect="1"/>
          </p:cNvPicPr>
          <p:nvPr/>
        </p:nvPicPr>
        <p:blipFill rotWithShape="1">
          <a:blip r:embed="rId9">
            <a:extLst>
              <a:ext uri="{28A0092B-C50C-407E-A947-70E740481C1C}">
                <a14:useLocalDpi xmlns:a14="http://schemas.microsoft.com/office/drawing/2010/main" val="0"/>
              </a:ext>
            </a:extLst>
          </a:blip>
          <a:srcRect l="-1" t="7018" r="11693" b="792"/>
          <a:stretch/>
        </p:blipFill>
        <p:spPr>
          <a:xfrm>
            <a:off x="8564608" y="4911435"/>
            <a:ext cx="3445243" cy="1844981"/>
          </a:xfrm>
          <a:prstGeom prst="rect">
            <a:avLst/>
          </a:prstGeom>
        </p:spPr>
      </p:pic>
      <p:sp>
        <p:nvSpPr>
          <p:cNvPr id="26" name="TextBox 25">
            <a:extLst>
              <a:ext uri="{FF2B5EF4-FFF2-40B4-BE49-F238E27FC236}">
                <a16:creationId xmlns:a16="http://schemas.microsoft.com/office/drawing/2014/main" id="{BA5B7841-14F6-08DD-FD53-1A307DB30586}"/>
              </a:ext>
            </a:extLst>
          </p:cNvPr>
          <p:cNvSpPr txBox="1"/>
          <p:nvPr/>
        </p:nvSpPr>
        <p:spPr>
          <a:xfrm>
            <a:off x="10827" y="642128"/>
            <a:ext cx="5193103" cy="523220"/>
          </a:xfrm>
          <a:prstGeom prst="rect">
            <a:avLst/>
          </a:prstGeom>
          <a:noFill/>
        </p:spPr>
        <p:txBody>
          <a:bodyPr wrap="square" rtlCol="0">
            <a:spAutoFit/>
          </a:bodyPr>
          <a:lstStyle/>
          <a:p>
            <a:r>
              <a:rPr lang="en-CA" sz="2800" b="1" dirty="0">
                <a:solidFill>
                  <a:srgbClr val="0E647C"/>
                </a:solidFill>
                <a:latin typeface="Cambria Math" panose="02040503050406030204" pitchFamily="18" charset="0"/>
                <a:ea typeface="Cambria Math" panose="02040503050406030204" pitchFamily="18" charset="0"/>
              </a:rPr>
              <a:t>Elections map of the last 20 years</a:t>
            </a:r>
          </a:p>
        </p:txBody>
      </p:sp>
      <p:sp>
        <p:nvSpPr>
          <p:cNvPr id="3" name="TextBox 2">
            <a:extLst>
              <a:ext uri="{FF2B5EF4-FFF2-40B4-BE49-F238E27FC236}">
                <a16:creationId xmlns:a16="http://schemas.microsoft.com/office/drawing/2014/main" id="{D65C0FCB-F27C-0F50-9C18-1328BAB37DD9}"/>
              </a:ext>
            </a:extLst>
          </p:cNvPr>
          <p:cNvSpPr txBox="1"/>
          <p:nvPr/>
        </p:nvSpPr>
        <p:spPr>
          <a:xfrm>
            <a:off x="10827" y="1153635"/>
            <a:ext cx="6052082" cy="923330"/>
          </a:xfrm>
          <a:prstGeom prst="rect">
            <a:avLst/>
          </a:prstGeom>
          <a:noFill/>
        </p:spPr>
        <p:txBody>
          <a:bodyPr wrap="square" rtlCol="0">
            <a:spAutoFit/>
          </a:bodyPr>
          <a:lstStyle/>
          <a:p>
            <a:r>
              <a:rPr lang="en-CA" dirty="0">
                <a:latin typeface="MS Reference Sans Serif" panose="020B0604030504040204" pitchFamily="34" charset="0"/>
              </a:rPr>
              <a:t>The following maps shows the intensity of United States votes of the last 20 elections using the Surplus Vote </a:t>
            </a:r>
            <a:r>
              <a:rPr lang="en-CA" dirty="0" err="1">
                <a:latin typeface="MS Reference Sans Serif" panose="020B0604030504040204" pitchFamily="34" charset="0"/>
              </a:rPr>
              <a:t>Percnet</a:t>
            </a:r>
            <a:r>
              <a:rPr lang="en-CA" dirty="0">
                <a:latin typeface="MS Reference Sans Serif" panose="020B0604030504040204" pitchFamily="34" charset="0"/>
              </a:rPr>
              <a:t>*</a:t>
            </a:r>
          </a:p>
        </p:txBody>
      </p:sp>
      <p:sp>
        <p:nvSpPr>
          <p:cNvPr id="4" name="TextBox 3">
            <a:extLst>
              <a:ext uri="{FF2B5EF4-FFF2-40B4-BE49-F238E27FC236}">
                <a16:creationId xmlns:a16="http://schemas.microsoft.com/office/drawing/2014/main" id="{BB3534EF-83A8-A480-4049-4893C72D63FE}"/>
              </a:ext>
            </a:extLst>
          </p:cNvPr>
          <p:cNvSpPr txBox="1"/>
          <p:nvPr/>
        </p:nvSpPr>
        <p:spPr>
          <a:xfrm>
            <a:off x="6998900" y="45647"/>
            <a:ext cx="5149182" cy="1477328"/>
          </a:xfrm>
          <a:prstGeom prst="rect">
            <a:avLst/>
          </a:prstGeom>
          <a:noFill/>
        </p:spPr>
        <p:txBody>
          <a:bodyPr wrap="square" rtlCol="0">
            <a:spAutoFit/>
          </a:bodyPr>
          <a:lstStyle/>
          <a:p>
            <a:r>
              <a:rPr lang="en-CA" b="1" dirty="0">
                <a:solidFill>
                  <a:srgbClr val="0E647C"/>
                </a:solidFill>
              </a:rPr>
              <a:t>Surplus Vote Percent</a:t>
            </a:r>
            <a:r>
              <a:rPr lang="en-CA" dirty="0">
                <a:solidFill>
                  <a:srgbClr val="0E647C"/>
                </a:solidFill>
              </a:rPr>
              <a:t>: </a:t>
            </a:r>
            <a:r>
              <a:rPr lang="en-CA" dirty="0"/>
              <a:t>shows how much more was the voting percentage of the winning state party. </a:t>
            </a:r>
          </a:p>
          <a:p>
            <a:r>
              <a:rPr lang="en-CA" dirty="0"/>
              <a:t>The republicans are represented by the the negative percentages (red), while the democrats are represented by the positive percentages (blue)</a:t>
            </a:r>
          </a:p>
        </p:txBody>
      </p:sp>
      <p:sp>
        <p:nvSpPr>
          <p:cNvPr id="13" name="TextBox 12">
            <a:extLst>
              <a:ext uri="{FF2B5EF4-FFF2-40B4-BE49-F238E27FC236}">
                <a16:creationId xmlns:a16="http://schemas.microsoft.com/office/drawing/2014/main" id="{B11A4DCB-A06F-EBC7-F130-34BFB5F3A8E7}"/>
              </a:ext>
            </a:extLst>
          </p:cNvPr>
          <p:cNvSpPr txBox="1"/>
          <p:nvPr/>
        </p:nvSpPr>
        <p:spPr>
          <a:xfrm>
            <a:off x="7002146" y="1723506"/>
            <a:ext cx="1066800" cy="246221"/>
          </a:xfrm>
          <a:prstGeom prst="rect">
            <a:avLst/>
          </a:prstGeom>
          <a:noFill/>
        </p:spPr>
        <p:txBody>
          <a:bodyPr wrap="square" rtlCol="0">
            <a:spAutoFit/>
          </a:bodyPr>
          <a:lstStyle/>
          <a:p>
            <a:r>
              <a:rPr lang="en-CA" sz="1000" b="1" dirty="0">
                <a:solidFill>
                  <a:srgbClr val="FF0000"/>
                </a:solidFill>
              </a:rPr>
              <a:t>Republicans</a:t>
            </a:r>
          </a:p>
        </p:txBody>
      </p:sp>
      <p:sp>
        <p:nvSpPr>
          <p:cNvPr id="14" name="TextBox 13">
            <a:extLst>
              <a:ext uri="{FF2B5EF4-FFF2-40B4-BE49-F238E27FC236}">
                <a16:creationId xmlns:a16="http://schemas.microsoft.com/office/drawing/2014/main" id="{68DE86E6-B65C-2BCB-4896-6878092B2A34}"/>
              </a:ext>
            </a:extLst>
          </p:cNvPr>
          <p:cNvSpPr txBox="1"/>
          <p:nvPr/>
        </p:nvSpPr>
        <p:spPr>
          <a:xfrm>
            <a:off x="8652547" y="1718210"/>
            <a:ext cx="1301150" cy="246221"/>
          </a:xfrm>
          <a:prstGeom prst="rect">
            <a:avLst/>
          </a:prstGeom>
          <a:noFill/>
        </p:spPr>
        <p:txBody>
          <a:bodyPr wrap="square" rtlCol="0">
            <a:spAutoFit/>
          </a:bodyPr>
          <a:lstStyle/>
          <a:p>
            <a:r>
              <a:rPr lang="en-CA" sz="1000" b="1" dirty="0"/>
              <a:t>Surplus Vote Percent</a:t>
            </a:r>
          </a:p>
        </p:txBody>
      </p:sp>
      <p:sp>
        <p:nvSpPr>
          <p:cNvPr id="16" name="TextBox 15">
            <a:extLst>
              <a:ext uri="{FF2B5EF4-FFF2-40B4-BE49-F238E27FC236}">
                <a16:creationId xmlns:a16="http://schemas.microsoft.com/office/drawing/2014/main" id="{E2A73E65-4F6F-87D8-EBAF-48099AAE8A1E}"/>
              </a:ext>
            </a:extLst>
          </p:cNvPr>
          <p:cNvSpPr txBox="1"/>
          <p:nvPr/>
        </p:nvSpPr>
        <p:spPr>
          <a:xfrm>
            <a:off x="10847735" y="1703337"/>
            <a:ext cx="765057" cy="246221"/>
          </a:xfrm>
          <a:prstGeom prst="rect">
            <a:avLst/>
          </a:prstGeom>
          <a:noFill/>
        </p:spPr>
        <p:txBody>
          <a:bodyPr wrap="square" rtlCol="0">
            <a:spAutoFit/>
          </a:bodyPr>
          <a:lstStyle/>
          <a:p>
            <a:r>
              <a:rPr lang="en-CA" sz="1000" b="1" dirty="0">
                <a:solidFill>
                  <a:srgbClr val="0E647C"/>
                </a:solidFill>
              </a:rPr>
              <a:t>Democrats</a:t>
            </a:r>
          </a:p>
        </p:txBody>
      </p:sp>
      <p:sp>
        <p:nvSpPr>
          <p:cNvPr id="18" name="TextBox 17">
            <a:extLst>
              <a:ext uri="{FF2B5EF4-FFF2-40B4-BE49-F238E27FC236}">
                <a16:creationId xmlns:a16="http://schemas.microsoft.com/office/drawing/2014/main" id="{DB884E7D-91E5-D1CE-0C82-7818F942C8F3}"/>
              </a:ext>
            </a:extLst>
          </p:cNvPr>
          <p:cNvSpPr txBox="1"/>
          <p:nvPr/>
        </p:nvSpPr>
        <p:spPr>
          <a:xfrm>
            <a:off x="-4493" y="-182625"/>
            <a:ext cx="5315402" cy="923330"/>
          </a:xfrm>
          <a:prstGeom prst="rect">
            <a:avLst/>
          </a:prstGeom>
          <a:noFill/>
        </p:spPr>
        <p:txBody>
          <a:bodyPr wrap="square" rtlCol="0">
            <a:spAutoFit/>
          </a:bodyPr>
          <a:lstStyle/>
          <a:p>
            <a:r>
              <a:rPr lang="en-CA" sz="5400" b="1" dirty="0">
                <a:solidFill>
                  <a:srgbClr val="0E647C"/>
                </a:solidFill>
              </a:rPr>
              <a:t>2- Visualization</a:t>
            </a:r>
          </a:p>
        </p:txBody>
      </p:sp>
    </p:spTree>
    <p:extLst>
      <p:ext uri="{BB962C8B-B14F-4D97-AF65-F5344CB8AC3E}">
        <p14:creationId xmlns:p14="http://schemas.microsoft.com/office/powerpoint/2010/main" val="297583370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4DADC"/>
        </a:solidFill>
        <a:effectLst/>
      </p:bgPr>
    </p:bg>
    <p:spTree>
      <p:nvGrpSpPr>
        <p:cNvPr id="1" name=""/>
        <p:cNvGrpSpPr/>
        <p:nvPr/>
      </p:nvGrpSpPr>
      <p:grpSpPr>
        <a:xfrm>
          <a:off x="0" y="0"/>
          <a:ext cx="0" cy="0"/>
          <a:chOff x="0" y="0"/>
          <a:chExt cx="0" cy="0"/>
        </a:xfrm>
      </p:grpSpPr>
      <p:pic>
        <p:nvPicPr>
          <p:cNvPr id="2" name="Picture 1" descr="A large white building with a dome">
            <a:extLst>
              <a:ext uri="{FF2B5EF4-FFF2-40B4-BE49-F238E27FC236}">
                <a16:creationId xmlns:a16="http://schemas.microsoft.com/office/drawing/2014/main" id="{8983AD7D-60E4-704F-1777-6E49F7AE9AD6}"/>
              </a:ext>
            </a:extLst>
          </p:cNvPr>
          <p:cNvPicPr>
            <a:picLocks noChangeAspect="1"/>
          </p:cNvPicPr>
          <p:nvPr/>
        </p:nvPicPr>
        <p:blipFill>
          <a:blip r:embed="rId2">
            <a:alphaModFix amt="3000"/>
            <a:extLst>
              <a:ext uri="{28A0092B-C50C-407E-A947-70E740481C1C}">
                <a14:useLocalDpi xmlns:a14="http://schemas.microsoft.com/office/drawing/2010/main" val="0"/>
              </a:ext>
            </a:extLst>
          </a:blip>
          <a:stretch>
            <a:fillRect/>
          </a:stretch>
        </p:blipFill>
        <p:spPr>
          <a:xfrm>
            <a:off x="165840" y="-947911"/>
            <a:ext cx="12192000" cy="7945120"/>
          </a:xfrm>
          <a:prstGeom prst="rect">
            <a:avLst/>
          </a:prstGeom>
        </p:spPr>
      </p:pic>
      <p:pic>
        <p:nvPicPr>
          <p:cNvPr id="25" name="Picture 24" descr="A screenshot of a computer&#10;&#10;Description automatically generated with medium confidence">
            <a:extLst>
              <a:ext uri="{FF2B5EF4-FFF2-40B4-BE49-F238E27FC236}">
                <a16:creationId xmlns:a16="http://schemas.microsoft.com/office/drawing/2014/main" id="{3C3A8814-3ED0-D966-D7FC-1F6DF3B2A382}"/>
              </a:ext>
            </a:extLst>
          </p:cNvPr>
          <p:cNvPicPr>
            <a:picLocks noChangeAspect="1"/>
          </p:cNvPicPr>
          <p:nvPr/>
        </p:nvPicPr>
        <p:blipFill rotWithShape="1">
          <a:blip r:embed="rId3">
            <a:extLst>
              <a:ext uri="{28A0092B-C50C-407E-A947-70E740481C1C}">
                <a14:useLocalDpi xmlns:a14="http://schemas.microsoft.com/office/drawing/2010/main" val="0"/>
              </a:ext>
            </a:extLst>
          </a:blip>
          <a:srcRect l="-9721" r="75" b="40403"/>
          <a:stretch/>
        </p:blipFill>
        <p:spPr>
          <a:xfrm>
            <a:off x="6685502" y="1518777"/>
            <a:ext cx="5038917" cy="361370"/>
          </a:xfrm>
          <a:prstGeom prst="rect">
            <a:avLst/>
          </a:prstGeom>
        </p:spPr>
      </p:pic>
      <p:sp>
        <p:nvSpPr>
          <p:cNvPr id="26" name="TextBox 25">
            <a:extLst>
              <a:ext uri="{FF2B5EF4-FFF2-40B4-BE49-F238E27FC236}">
                <a16:creationId xmlns:a16="http://schemas.microsoft.com/office/drawing/2014/main" id="{BA5B7841-14F6-08DD-FD53-1A307DB30586}"/>
              </a:ext>
            </a:extLst>
          </p:cNvPr>
          <p:cNvSpPr txBox="1"/>
          <p:nvPr/>
        </p:nvSpPr>
        <p:spPr>
          <a:xfrm>
            <a:off x="-1" y="41449"/>
            <a:ext cx="5193103" cy="954107"/>
          </a:xfrm>
          <a:prstGeom prst="rect">
            <a:avLst/>
          </a:prstGeom>
          <a:noFill/>
        </p:spPr>
        <p:txBody>
          <a:bodyPr wrap="square" rtlCol="0">
            <a:spAutoFit/>
          </a:bodyPr>
          <a:lstStyle/>
          <a:p>
            <a:r>
              <a:rPr lang="en-CA" sz="2800" b="1" dirty="0">
                <a:solidFill>
                  <a:srgbClr val="0E647C"/>
                </a:solidFill>
                <a:latin typeface="Cambria Math" panose="02040503050406030204" pitchFamily="18" charset="0"/>
                <a:ea typeface="Cambria Math" panose="02040503050406030204" pitchFamily="18" charset="0"/>
              </a:rPr>
              <a:t>Elections map of the last 20 years</a:t>
            </a:r>
          </a:p>
          <a:p>
            <a:r>
              <a:rPr lang="en-CA" sz="2800" b="1" dirty="0">
                <a:solidFill>
                  <a:srgbClr val="0E647C"/>
                </a:solidFill>
                <a:latin typeface="Cambria Math" panose="02040503050406030204" pitchFamily="18" charset="0"/>
                <a:ea typeface="Cambria Math" panose="02040503050406030204" pitchFamily="18" charset="0"/>
              </a:rPr>
              <a:t>With </a:t>
            </a:r>
            <a:r>
              <a:rPr lang="en-CA" sz="2800" b="1" dirty="0" err="1">
                <a:solidFill>
                  <a:srgbClr val="0E647C"/>
                </a:solidFill>
                <a:latin typeface="Cambria Math" panose="02040503050406030204" pitchFamily="18" charset="0"/>
                <a:ea typeface="Cambria Math" panose="02040503050406030204" pitchFamily="18" charset="0"/>
              </a:rPr>
              <a:t>Plotly</a:t>
            </a:r>
            <a:r>
              <a:rPr lang="en-CA" sz="2800" b="1" dirty="0">
                <a:solidFill>
                  <a:srgbClr val="0E647C"/>
                </a:solidFill>
                <a:latin typeface="Cambria Math" panose="02040503050406030204" pitchFamily="18" charset="0"/>
                <a:ea typeface="Cambria Math" panose="02040503050406030204" pitchFamily="18" charset="0"/>
              </a:rPr>
              <a:t> Dash</a:t>
            </a:r>
          </a:p>
        </p:txBody>
      </p:sp>
      <p:sp>
        <p:nvSpPr>
          <p:cNvPr id="3" name="TextBox 2">
            <a:extLst>
              <a:ext uri="{FF2B5EF4-FFF2-40B4-BE49-F238E27FC236}">
                <a16:creationId xmlns:a16="http://schemas.microsoft.com/office/drawing/2014/main" id="{D65C0FCB-F27C-0F50-9C18-1328BAB37DD9}"/>
              </a:ext>
            </a:extLst>
          </p:cNvPr>
          <p:cNvSpPr txBox="1"/>
          <p:nvPr/>
        </p:nvSpPr>
        <p:spPr>
          <a:xfrm>
            <a:off x="0" y="1074214"/>
            <a:ext cx="6052082" cy="1754326"/>
          </a:xfrm>
          <a:prstGeom prst="rect">
            <a:avLst/>
          </a:prstGeom>
          <a:noFill/>
        </p:spPr>
        <p:txBody>
          <a:bodyPr wrap="square" rtlCol="0">
            <a:spAutoFit/>
          </a:bodyPr>
          <a:lstStyle/>
          <a:p>
            <a:r>
              <a:rPr lang="en-CA" dirty="0">
                <a:latin typeface="MS Reference Sans Serif" panose="020B0604030504040204" pitchFamily="34" charset="0"/>
              </a:rPr>
              <a:t>The following interactive map shows the intensity of United States votes of the last 20 elections using the Surplus Vote Percent*.</a:t>
            </a:r>
          </a:p>
          <a:p>
            <a:r>
              <a:rPr lang="en-CA" dirty="0">
                <a:latin typeface="MS Reference Sans Serif" panose="020B0604030504040204" pitchFamily="34" charset="0"/>
              </a:rPr>
              <a:t>It also shows the total, Republican and Democrats per state in United States during the period of (2000 – 2020).</a:t>
            </a:r>
          </a:p>
        </p:txBody>
      </p:sp>
      <p:sp>
        <p:nvSpPr>
          <p:cNvPr id="4" name="TextBox 3">
            <a:extLst>
              <a:ext uri="{FF2B5EF4-FFF2-40B4-BE49-F238E27FC236}">
                <a16:creationId xmlns:a16="http://schemas.microsoft.com/office/drawing/2014/main" id="{BB3534EF-83A8-A480-4049-4893C72D63FE}"/>
              </a:ext>
            </a:extLst>
          </p:cNvPr>
          <p:cNvSpPr txBox="1"/>
          <p:nvPr/>
        </p:nvSpPr>
        <p:spPr>
          <a:xfrm>
            <a:off x="6998900" y="41449"/>
            <a:ext cx="5149182" cy="1477328"/>
          </a:xfrm>
          <a:prstGeom prst="rect">
            <a:avLst/>
          </a:prstGeom>
          <a:noFill/>
        </p:spPr>
        <p:txBody>
          <a:bodyPr wrap="square" rtlCol="0">
            <a:spAutoFit/>
          </a:bodyPr>
          <a:lstStyle/>
          <a:p>
            <a:r>
              <a:rPr lang="en-CA" b="1" dirty="0">
                <a:solidFill>
                  <a:srgbClr val="0E647C"/>
                </a:solidFill>
              </a:rPr>
              <a:t>Surplus Vote Percent</a:t>
            </a:r>
            <a:r>
              <a:rPr lang="en-CA" dirty="0">
                <a:solidFill>
                  <a:srgbClr val="0E647C"/>
                </a:solidFill>
              </a:rPr>
              <a:t>:</a:t>
            </a:r>
            <a:r>
              <a:rPr lang="en-CA" dirty="0"/>
              <a:t> shows how much more was the voting percentage of the winning state party. </a:t>
            </a:r>
          </a:p>
          <a:p>
            <a:r>
              <a:rPr lang="en-CA" dirty="0"/>
              <a:t>The republicans are represented by the the negative percentages (red), while the democrats are represented by the positive percentages (blue)</a:t>
            </a:r>
          </a:p>
        </p:txBody>
      </p:sp>
      <p:sp>
        <p:nvSpPr>
          <p:cNvPr id="6" name="TextBox 5">
            <a:extLst>
              <a:ext uri="{FF2B5EF4-FFF2-40B4-BE49-F238E27FC236}">
                <a16:creationId xmlns:a16="http://schemas.microsoft.com/office/drawing/2014/main" id="{0DAFB69B-473E-E1FA-155F-A059469CB2AD}"/>
              </a:ext>
            </a:extLst>
          </p:cNvPr>
          <p:cNvSpPr txBox="1"/>
          <p:nvPr/>
        </p:nvSpPr>
        <p:spPr>
          <a:xfrm>
            <a:off x="8799287" y="1828265"/>
            <a:ext cx="1301150" cy="246221"/>
          </a:xfrm>
          <a:prstGeom prst="rect">
            <a:avLst/>
          </a:prstGeom>
          <a:noFill/>
        </p:spPr>
        <p:txBody>
          <a:bodyPr wrap="square" rtlCol="0">
            <a:spAutoFit/>
          </a:bodyPr>
          <a:lstStyle/>
          <a:p>
            <a:r>
              <a:rPr lang="en-CA" sz="1000" b="1" dirty="0"/>
              <a:t>Surplus Vote Percent</a:t>
            </a:r>
          </a:p>
        </p:txBody>
      </p:sp>
      <p:sp>
        <p:nvSpPr>
          <p:cNvPr id="8" name="TextBox 7">
            <a:extLst>
              <a:ext uri="{FF2B5EF4-FFF2-40B4-BE49-F238E27FC236}">
                <a16:creationId xmlns:a16="http://schemas.microsoft.com/office/drawing/2014/main" id="{2F60DAD1-C2D3-3255-E225-3EEA33285B39}"/>
              </a:ext>
            </a:extLst>
          </p:cNvPr>
          <p:cNvSpPr txBox="1"/>
          <p:nvPr/>
        </p:nvSpPr>
        <p:spPr>
          <a:xfrm>
            <a:off x="7172736" y="1847366"/>
            <a:ext cx="1066800" cy="246221"/>
          </a:xfrm>
          <a:prstGeom prst="rect">
            <a:avLst/>
          </a:prstGeom>
          <a:noFill/>
        </p:spPr>
        <p:txBody>
          <a:bodyPr wrap="square" rtlCol="0">
            <a:spAutoFit/>
          </a:bodyPr>
          <a:lstStyle/>
          <a:p>
            <a:r>
              <a:rPr lang="en-CA" sz="1000" b="1" dirty="0">
                <a:solidFill>
                  <a:srgbClr val="FF0000"/>
                </a:solidFill>
              </a:rPr>
              <a:t>Republicans</a:t>
            </a:r>
          </a:p>
        </p:txBody>
      </p:sp>
      <p:sp>
        <p:nvSpPr>
          <p:cNvPr id="9" name="TextBox 8">
            <a:extLst>
              <a:ext uri="{FF2B5EF4-FFF2-40B4-BE49-F238E27FC236}">
                <a16:creationId xmlns:a16="http://schemas.microsoft.com/office/drawing/2014/main" id="{89F6884A-AEFC-888D-2414-A82EE8B17429}"/>
              </a:ext>
            </a:extLst>
          </p:cNvPr>
          <p:cNvSpPr txBox="1"/>
          <p:nvPr/>
        </p:nvSpPr>
        <p:spPr>
          <a:xfrm>
            <a:off x="10959362" y="1828265"/>
            <a:ext cx="765057" cy="246221"/>
          </a:xfrm>
          <a:prstGeom prst="rect">
            <a:avLst/>
          </a:prstGeom>
          <a:noFill/>
        </p:spPr>
        <p:txBody>
          <a:bodyPr wrap="square" rtlCol="0">
            <a:spAutoFit/>
          </a:bodyPr>
          <a:lstStyle/>
          <a:p>
            <a:r>
              <a:rPr lang="en-CA" sz="1000" b="1" dirty="0">
                <a:solidFill>
                  <a:srgbClr val="0E647C"/>
                </a:solidFill>
              </a:rPr>
              <a:t>Democrats</a:t>
            </a:r>
          </a:p>
        </p:txBody>
      </p:sp>
      <p:pic>
        <p:nvPicPr>
          <p:cNvPr id="10" name="Picture 9">
            <a:extLst>
              <a:ext uri="{FF2B5EF4-FFF2-40B4-BE49-F238E27FC236}">
                <a16:creationId xmlns:a16="http://schemas.microsoft.com/office/drawing/2014/main" id="{E3F8137F-40E2-8C44-2CA8-052D9CE4D667}"/>
              </a:ext>
            </a:extLst>
          </p:cNvPr>
          <p:cNvPicPr>
            <a:picLocks noChangeAspect="1"/>
          </p:cNvPicPr>
          <p:nvPr/>
        </p:nvPicPr>
        <p:blipFill rotWithShape="1">
          <a:blip r:embed="rId4"/>
          <a:srcRect l="1140" t="2281" r="895" b="2313"/>
          <a:stretch/>
        </p:blipFill>
        <p:spPr>
          <a:xfrm>
            <a:off x="2872121" y="2710985"/>
            <a:ext cx="6993343" cy="3848435"/>
          </a:xfrm>
          <a:prstGeom prst="rect">
            <a:avLst/>
          </a:prstGeom>
        </p:spPr>
      </p:pic>
      <p:sp>
        <p:nvSpPr>
          <p:cNvPr id="11" name="Rectangle 10">
            <a:extLst>
              <a:ext uri="{FF2B5EF4-FFF2-40B4-BE49-F238E27FC236}">
                <a16:creationId xmlns:a16="http://schemas.microsoft.com/office/drawing/2014/main" id="{2AF68E76-A19F-1A76-F403-22D14F11F08D}"/>
              </a:ext>
            </a:extLst>
          </p:cNvPr>
          <p:cNvSpPr/>
          <p:nvPr/>
        </p:nvSpPr>
        <p:spPr>
          <a:xfrm>
            <a:off x="2872121" y="6270170"/>
            <a:ext cx="438539" cy="289249"/>
          </a:xfrm>
          <a:prstGeom prst="rect">
            <a:avLst/>
          </a:prstGeom>
          <a:solidFill>
            <a:srgbClr val="EE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273786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1F0"/>
        </a:solidFill>
        <a:effectLst/>
      </p:bgPr>
    </p:bg>
    <p:spTree>
      <p:nvGrpSpPr>
        <p:cNvPr id="1" name=""/>
        <p:cNvGrpSpPr/>
        <p:nvPr/>
      </p:nvGrpSpPr>
      <p:grpSpPr>
        <a:xfrm>
          <a:off x="0" y="0"/>
          <a:ext cx="0" cy="0"/>
          <a:chOff x="0" y="0"/>
          <a:chExt cx="0" cy="0"/>
        </a:xfrm>
      </p:grpSpPr>
      <p:pic>
        <p:nvPicPr>
          <p:cNvPr id="2" name="Picture 1" descr="A large white building with a dome">
            <a:extLst>
              <a:ext uri="{FF2B5EF4-FFF2-40B4-BE49-F238E27FC236}">
                <a16:creationId xmlns:a16="http://schemas.microsoft.com/office/drawing/2014/main" id="{B1362475-D519-1877-EF53-4F90A6B415BF}"/>
              </a:ext>
            </a:extLst>
          </p:cNvPr>
          <p:cNvPicPr>
            <a:picLocks noChangeAspect="1"/>
          </p:cNvPicPr>
          <p:nvPr/>
        </p:nvPicPr>
        <p:blipFill>
          <a:blip r:embed="rId2">
            <a:alphaModFix amt="4000"/>
            <a:extLst>
              <a:ext uri="{28A0092B-C50C-407E-A947-70E740481C1C}">
                <a14:useLocalDpi xmlns:a14="http://schemas.microsoft.com/office/drawing/2010/main" val="0"/>
              </a:ext>
            </a:extLst>
          </a:blip>
          <a:stretch>
            <a:fillRect/>
          </a:stretch>
        </p:blipFill>
        <p:spPr>
          <a:xfrm>
            <a:off x="0" y="-1087120"/>
            <a:ext cx="12192000" cy="7945120"/>
          </a:xfrm>
          <a:prstGeom prst="rect">
            <a:avLst/>
          </a:prstGeom>
        </p:spPr>
      </p:pic>
      <p:sp>
        <p:nvSpPr>
          <p:cNvPr id="10" name="TextBox 9">
            <a:extLst>
              <a:ext uri="{FF2B5EF4-FFF2-40B4-BE49-F238E27FC236}">
                <a16:creationId xmlns:a16="http://schemas.microsoft.com/office/drawing/2014/main" id="{93016F86-9012-A6EF-B197-088A4CA4681E}"/>
              </a:ext>
            </a:extLst>
          </p:cNvPr>
          <p:cNvSpPr txBox="1"/>
          <p:nvPr/>
        </p:nvSpPr>
        <p:spPr>
          <a:xfrm>
            <a:off x="7250827" y="979251"/>
            <a:ext cx="4545338" cy="1477328"/>
          </a:xfrm>
          <a:prstGeom prst="rect">
            <a:avLst/>
          </a:prstGeom>
          <a:noFill/>
        </p:spPr>
        <p:txBody>
          <a:bodyPr wrap="square" rtlCol="0">
            <a:spAutoFit/>
          </a:bodyPr>
          <a:lstStyle/>
          <a:p>
            <a:r>
              <a:rPr lang="en-CA" b="1" dirty="0"/>
              <a:t>Republican</a:t>
            </a:r>
          </a:p>
          <a:p>
            <a:endParaRPr lang="en-CA" b="1" dirty="0"/>
          </a:p>
          <a:p>
            <a:r>
              <a:rPr lang="en-CA" b="1" dirty="0"/>
              <a:t>Democrat</a:t>
            </a:r>
          </a:p>
          <a:p>
            <a:endParaRPr lang="en-CA" b="1" dirty="0"/>
          </a:p>
          <a:p>
            <a:r>
              <a:rPr lang="en-CA" b="1" dirty="0"/>
              <a:t>Other parties</a:t>
            </a:r>
          </a:p>
        </p:txBody>
      </p:sp>
      <p:sp>
        <p:nvSpPr>
          <p:cNvPr id="26" name="TextBox 25">
            <a:extLst>
              <a:ext uri="{FF2B5EF4-FFF2-40B4-BE49-F238E27FC236}">
                <a16:creationId xmlns:a16="http://schemas.microsoft.com/office/drawing/2014/main" id="{BA5B7841-14F6-08DD-FD53-1A307DB30586}"/>
              </a:ext>
            </a:extLst>
          </p:cNvPr>
          <p:cNvSpPr txBox="1"/>
          <p:nvPr/>
        </p:nvSpPr>
        <p:spPr>
          <a:xfrm>
            <a:off x="-1" y="41449"/>
            <a:ext cx="5193103" cy="954107"/>
          </a:xfrm>
          <a:prstGeom prst="rect">
            <a:avLst/>
          </a:prstGeom>
          <a:noFill/>
        </p:spPr>
        <p:txBody>
          <a:bodyPr wrap="square" rtlCol="0">
            <a:spAutoFit/>
          </a:bodyPr>
          <a:lstStyle/>
          <a:p>
            <a:r>
              <a:rPr lang="en-CA" sz="2800" b="1" dirty="0">
                <a:solidFill>
                  <a:srgbClr val="0E647C"/>
                </a:solidFill>
                <a:latin typeface="Cambria Math" panose="02040503050406030204" pitchFamily="18" charset="0"/>
                <a:ea typeface="Cambria Math" panose="02040503050406030204" pitchFamily="18" charset="0"/>
              </a:rPr>
              <a:t>Elections graph of the last 20 years with SQL and Power Bi</a:t>
            </a:r>
          </a:p>
        </p:txBody>
      </p:sp>
      <p:sp>
        <p:nvSpPr>
          <p:cNvPr id="3" name="TextBox 2">
            <a:extLst>
              <a:ext uri="{FF2B5EF4-FFF2-40B4-BE49-F238E27FC236}">
                <a16:creationId xmlns:a16="http://schemas.microsoft.com/office/drawing/2014/main" id="{D65C0FCB-F27C-0F50-9C18-1328BAB37DD9}"/>
              </a:ext>
            </a:extLst>
          </p:cNvPr>
          <p:cNvSpPr txBox="1"/>
          <p:nvPr/>
        </p:nvSpPr>
        <p:spPr>
          <a:xfrm>
            <a:off x="0" y="1074214"/>
            <a:ext cx="6052082" cy="1200329"/>
          </a:xfrm>
          <a:prstGeom prst="rect">
            <a:avLst/>
          </a:prstGeom>
          <a:noFill/>
        </p:spPr>
        <p:txBody>
          <a:bodyPr wrap="square" rtlCol="0">
            <a:spAutoFit/>
          </a:bodyPr>
          <a:lstStyle/>
          <a:p>
            <a:r>
              <a:rPr lang="en-CA" dirty="0">
                <a:latin typeface="MS Reference Sans Serif" panose="020B0604030504040204" pitchFamily="34" charset="0"/>
              </a:rPr>
              <a:t>The graphs (</a:t>
            </a:r>
            <a:r>
              <a:rPr lang="en-CA" dirty="0" err="1">
                <a:latin typeface="MS Reference Sans Serif" panose="020B0604030504040204" pitchFamily="34" charset="0"/>
              </a:rPr>
              <a:t>ploted</a:t>
            </a:r>
            <a:r>
              <a:rPr lang="en-CA" dirty="0">
                <a:latin typeface="MS Reference Sans Serif" panose="020B0604030504040204" pitchFamily="34" charset="0"/>
              </a:rPr>
              <a:t> in power bi) shows the elections results in each state for the 2 major parties (Democrat and Republican) for the last 20 years. </a:t>
            </a:r>
          </a:p>
        </p:txBody>
      </p:sp>
      <p:sp>
        <p:nvSpPr>
          <p:cNvPr id="4" name="TextBox 3">
            <a:extLst>
              <a:ext uri="{FF2B5EF4-FFF2-40B4-BE49-F238E27FC236}">
                <a16:creationId xmlns:a16="http://schemas.microsoft.com/office/drawing/2014/main" id="{BB3534EF-83A8-A480-4049-4893C72D63FE}"/>
              </a:ext>
            </a:extLst>
          </p:cNvPr>
          <p:cNvSpPr txBox="1"/>
          <p:nvPr/>
        </p:nvSpPr>
        <p:spPr>
          <a:xfrm>
            <a:off x="7110868" y="41449"/>
            <a:ext cx="5149182" cy="923330"/>
          </a:xfrm>
          <a:prstGeom prst="rect">
            <a:avLst/>
          </a:prstGeom>
          <a:noFill/>
        </p:spPr>
        <p:txBody>
          <a:bodyPr wrap="square" rtlCol="0">
            <a:spAutoFit/>
          </a:bodyPr>
          <a:lstStyle/>
          <a:p>
            <a:r>
              <a:rPr lang="en-CA" dirty="0">
                <a:solidFill>
                  <a:schemeClr val="tx1">
                    <a:lumMod val="85000"/>
                    <a:lumOff val="15000"/>
                  </a:schemeClr>
                </a:solidFill>
              </a:rPr>
              <a:t>Republicans are represented in red, democrats in blue and other parties (green, libertarian, etc.) are represented in green.</a:t>
            </a:r>
            <a:endParaRPr lang="en-CA" dirty="0"/>
          </a:p>
        </p:txBody>
      </p:sp>
      <p:sp>
        <p:nvSpPr>
          <p:cNvPr id="6" name="Oval 5">
            <a:extLst>
              <a:ext uri="{FF2B5EF4-FFF2-40B4-BE49-F238E27FC236}">
                <a16:creationId xmlns:a16="http://schemas.microsoft.com/office/drawing/2014/main" id="{9D4F047B-0857-0A7A-EACF-9D845497B2C3}"/>
              </a:ext>
            </a:extLst>
          </p:cNvPr>
          <p:cNvSpPr/>
          <p:nvPr/>
        </p:nvSpPr>
        <p:spPr>
          <a:xfrm>
            <a:off x="7110868" y="2209229"/>
            <a:ext cx="139959" cy="130628"/>
          </a:xfrm>
          <a:prstGeom prst="ellipse">
            <a:avLst/>
          </a:prstGeom>
          <a:solidFill>
            <a:srgbClr val="1CCC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a:extLst>
              <a:ext uri="{FF2B5EF4-FFF2-40B4-BE49-F238E27FC236}">
                <a16:creationId xmlns:a16="http://schemas.microsoft.com/office/drawing/2014/main" id="{E5DA5DB8-563A-BB4D-BA16-48D6B0EE67D0}"/>
              </a:ext>
            </a:extLst>
          </p:cNvPr>
          <p:cNvSpPr/>
          <p:nvPr/>
        </p:nvSpPr>
        <p:spPr>
          <a:xfrm>
            <a:off x="7116788" y="1653755"/>
            <a:ext cx="139959" cy="130628"/>
          </a:xfrm>
          <a:prstGeom prst="ellipse">
            <a:avLst/>
          </a:prstGeom>
          <a:solidFill>
            <a:srgbClr val="0488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6310D38E-B6ED-E164-B0A8-CB839B7C96C4}"/>
              </a:ext>
            </a:extLst>
          </p:cNvPr>
          <p:cNvSpPr/>
          <p:nvPr/>
        </p:nvSpPr>
        <p:spPr>
          <a:xfrm>
            <a:off x="7110868" y="1098281"/>
            <a:ext cx="139959" cy="130628"/>
          </a:xfrm>
          <a:prstGeom prst="ellipse">
            <a:avLst/>
          </a:prstGeom>
          <a:solidFill>
            <a:srgbClr val="EB77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accent2">
                  <a:lumMod val="40000"/>
                  <a:lumOff val="60000"/>
                </a:schemeClr>
              </a:solidFill>
              <a:highlight>
                <a:srgbClr val="008080"/>
              </a:highlight>
            </a:endParaRPr>
          </a:p>
        </p:txBody>
      </p:sp>
      <p:pic>
        <p:nvPicPr>
          <p:cNvPr id="11" name="Picture 10">
            <a:extLst>
              <a:ext uri="{FF2B5EF4-FFF2-40B4-BE49-F238E27FC236}">
                <a16:creationId xmlns:a16="http://schemas.microsoft.com/office/drawing/2014/main" id="{CDD50006-E023-C20F-62B0-CA2645BE4169}"/>
              </a:ext>
            </a:extLst>
          </p:cNvPr>
          <p:cNvPicPr>
            <a:picLocks noChangeAspect="1"/>
          </p:cNvPicPr>
          <p:nvPr/>
        </p:nvPicPr>
        <p:blipFill>
          <a:blip r:embed="rId3"/>
          <a:stretch>
            <a:fillRect/>
          </a:stretch>
        </p:blipFill>
        <p:spPr>
          <a:xfrm>
            <a:off x="2130790" y="2575609"/>
            <a:ext cx="7563716" cy="4228291"/>
          </a:xfrm>
          <a:prstGeom prst="rect">
            <a:avLst/>
          </a:prstGeom>
        </p:spPr>
      </p:pic>
    </p:spTree>
    <p:extLst>
      <p:ext uri="{BB962C8B-B14F-4D97-AF65-F5344CB8AC3E}">
        <p14:creationId xmlns:p14="http://schemas.microsoft.com/office/powerpoint/2010/main" val="104488882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1042</TotalTime>
  <Words>1410</Words>
  <Application>Microsoft Office PowerPoint</Application>
  <PresentationFormat>Widescreen</PresentationFormat>
  <Paragraphs>121</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Cambria Math</vt:lpstr>
      <vt:lpstr>MS Reference Sans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Breno Batista Caetano</dc:creator>
  <cp:lastModifiedBy>Breno Batista Caetano</cp:lastModifiedBy>
  <cp:revision>13</cp:revision>
  <dcterms:created xsi:type="dcterms:W3CDTF">2022-08-23T20:14:19Z</dcterms:created>
  <dcterms:modified xsi:type="dcterms:W3CDTF">2022-09-02T00:35:24Z</dcterms:modified>
</cp:coreProperties>
</file>